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5143500" cx="9144000"/>
  <p:notesSz cx="6858000" cy="9144000"/>
  <p:embeddedFontLst>
    <p:embeddedFont>
      <p:font typeface="Lato"/>
      <p:regular r:id="rId70"/>
      <p:bold r:id="rId71"/>
      <p:italic r:id="rId72"/>
      <p:boldItalic r:id="rId73"/>
    </p:embeddedFont>
    <p:embeddedFont>
      <p:font typeface="Maven Pro"/>
      <p:regular r:id="rId74"/>
      <p:bold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Lato-boldItalic.fntdata"/><Relationship Id="rId72" Type="http://schemas.openxmlformats.org/officeDocument/2006/relationships/font" Target="fonts/Lato-italic.fntdata"/><Relationship Id="rId31" Type="http://schemas.openxmlformats.org/officeDocument/2006/relationships/slide" Target="slides/slide26.xml"/><Relationship Id="rId75" Type="http://schemas.openxmlformats.org/officeDocument/2006/relationships/font" Target="fonts/MavenPro-bold.fntdata"/><Relationship Id="rId30" Type="http://schemas.openxmlformats.org/officeDocument/2006/relationships/slide" Target="slides/slide25.xml"/><Relationship Id="rId74" Type="http://schemas.openxmlformats.org/officeDocument/2006/relationships/font" Target="fonts/MavenPro-regular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Lato-bold.fntdata"/><Relationship Id="rId70" Type="http://schemas.openxmlformats.org/officeDocument/2006/relationships/font" Target="fonts/Lato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86e6b63c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86e6b63c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86e6b63c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186e6b63c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86e6b63cc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186e6b63cc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86e6b63cc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186e6b63cc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86e6b63cc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186e6b63cc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86e6b63cc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186e6b63cc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86e6b63cc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186e6b63cc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e06e48000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e06e48000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06e48000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e06e48000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186e6b63cc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186e6b63cc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06e4800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06e4800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06e48000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06e48000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186e6b63cc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186e6b63cc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186e6b63cc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186e6b63cc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86e6b63cc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186e6b63cc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e06e48000f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e06e48000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186e6b63cc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186e6b63cc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86e6b63cc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186e6b63cc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86e6b63cc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186e6b63cc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e06e48000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e06e48000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1408c48cd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1408c48cd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9650294d0_3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9650294d0_3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186e6b63cc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186e6b63cc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186e6b63cc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186e6b63cc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86e6b63cc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86e6b63cc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86e6b63cc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86e6b63cc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1408c48cd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1408c48cd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1408c48cd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1408c48cd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1408c48cd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1408c48cd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186e6b63cc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186e6b63cc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e06e48000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e06e48000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e06e48000f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e06e48000f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06e4800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e06e4800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16ba60c8a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16ba60c8a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186e6b63cc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186e6b63cc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186e6b63cc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186e6b63cc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186e6b63cc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186e6b63cc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186e6b63cc_0_8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186e6b63cc_0_8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186e6b63cc_0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186e6b63cc_0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186e6b63cc_0_1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186e6b63cc_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186e6b63cc_0_1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186e6b63cc_0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186e6b63cc_0_1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186e6b63cc_0_1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186e6b63cc_0_1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186e6b63cc_0_1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06e48000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06e48000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3186e6b63cc_0_1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3186e6b63cc_0_1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186e6b63cc_0_1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186e6b63cc_0_1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316ba60c8a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316ba60c8a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186e6b63cc_0_1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186e6b63cc_0_1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3186e6b63cc_0_1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3186e6b63cc_0_1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3186e6b63cc_0_1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3186e6b63cc_0_1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3186e6b63cc_0_1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3186e6b63cc_0_1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3186e6b63cc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3186e6b63cc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3186e6b63cc_0_1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3186e6b63cc_0_1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3186e6b63cc_0_1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3186e6b63cc_0_1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06e48000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06e48000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316ba60c8a9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316ba60c8a9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316ba60c8a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316ba60c8a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3186e6b63cc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3186e6b63cc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316ba60c8a9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316ba60c8a9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2e06e48000f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2e06e48000f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06e4800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06e4800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86e6b63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86e6b63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86e6b63c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86e6b63c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Relationship Id="rId5" Type="http://schemas.openxmlformats.org/officeDocument/2006/relationships/image" Target="../media/image18.jpg"/><Relationship Id="rId6" Type="http://schemas.openxmlformats.org/officeDocument/2006/relationships/image" Target="../media/image2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1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1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2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37.png"/><Relationship Id="rId6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4.png"/><Relationship Id="rId13" Type="http://schemas.openxmlformats.org/officeDocument/2006/relationships/image" Target="../media/image12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9" Type="http://schemas.openxmlformats.org/officeDocument/2006/relationships/image" Target="../media/image5.png"/><Relationship Id="rId15" Type="http://schemas.openxmlformats.org/officeDocument/2006/relationships/image" Target="../media/image13.png"/><Relationship Id="rId1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53.png"/><Relationship Id="rId6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53.png"/><Relationship Id="rId6" Type="http://schemas.openxmlformats.org/officeDocument/2006/relationships/image" Target="../media/image2.png"/><Relationship Id="rId7" Type="http://schemas.openxmlformats.org/officeDocument/2006/relationships/image" Target="../media/image4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53.png"/><Relationship Id="rId6" Type="http://schemas.openxmlformats.org/officeDocument/2006/relationships/image" Target="../media/image2.png"/><Relationship Id="rId7" Type="http://schemas.openxmlformats.org/officeDocument/2006/relationships/image" Target="../media/image52.png"/><Relationship Id="rId8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Relationship Id="rId5" Type="http://schemas.openxmlformats.org/officeDocument/2006/relationships/image" Target="../media/image53.png"/><Relationship Id="rId6" Type="http://schemas.openxmlformats.org/officeDocument/2006/relationships/image" Target="../media/image2.png"/><Relationship Id="rId7" Type="http://schemas.openxmlformats.org/officeDocument/2006/relationships/image" Target="../media/image52.png"/><Relationship Id="rId8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50.png"/><Relationship Id="rId5" Type="http://schemas.openxmlformats.org/officeDocument/2006/relationships/image" Target="../media/image53.png"/><Relationship Id="rId6" Type="http://schemas.openxmlformats.org/officeDocument/2006/relationships/image" Target="../media/image2.png"/><Relationship Id="rId7" Type="http://schemas.openxmlformats.org/officeDocument/2006/relationships/image" Target="../media/image52.png"/><Relationship Id="rId8" Type="http://schemas.openxmlformats.org/officeDocument/2006/relationships/image" Target="../media/image30.png"/></Relationships>
</file>

<file path=ppt/slides/_rels/slide4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5" Type="http://schemas.openxmlformats.org/officeDocument/2006/relationships/image" Target="../media/image53.png"/><Relationship Id="rId6" Type="http://schemas.openxmlformats.org/officeDocument/2006/relationships/image" Target="../media/image49.png"/><Relationship Id="rId7" Type="http://schemas.openxmlformats.org/officeDocument/2006/relationships/image" Target="../media/image2.png"/><Relationship Id="rId8" Type="http://schemas.openxmlformats.org/officeDocument/2006/relationships/image" Target="../media/image52.png"/></Relationships>
</file>

<file path=ppt/slides/_rels/slide4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50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5" Type="http://schemas.openxmlformats.org/officeDocument/2006/relationships/image" Target="../media/image53.png"/><Relationship Id="rId6" Type="http://schemas.openxmlformats.org/officeDocument/2006/relationships/image" Target="../media/image49.png"/><Relationship Id="rId7" Type="http://schemas.openxmlformats.org/officeDocument/2006/relationships/image" Target="../media/image2.png"/><Relationship Id="rId8" Type="http://schemas.openxmlformats.org/officeDocument/2006/relationships/image" Target="../media/image52.png"/></Relationships>
</file>

<file path=ppt/slides/_rels/slide4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30.png"/><Relationship Id="rId13" Type="http://schemas.openxmlformats.org/officeDocument/2006/relationships/image" Target="../media/image56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49.png"/><Relationship Id="rId7" Type="http://schemas.openxmlformats.org/officeDocument/2006/relationships/image" Target="../media/image2.png"/><Relationship Id="rId8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30.png"/><Relationship Id="rId13" Type="http://schemas.openxmlformats.org/officeDocument/2006/relationships/image" Target="../media/image56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49.png"/><Relationship Id="rId7" Type="http://schemas.openxmlformats.org/officeDocument/2006/relationships/image" Target="../media/image2.png"/><Relationship Id="rId8" Type="http://schemas.openxmlformats.org/officeDocument/2006/relationships/image" Target="../media/image51.png"/></Relationships>
</file>

<file path=ppt/slides/_rels/slide5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30.png"/><Relationship Id="rId13" Type="http://schemas.openxmlformats.org/officeDocument/2006/relationships/image" Target="../media/image56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52.png"/><Relationship Id="rId14" Type="http://schemas.openxmlformats.org/officeDocument/2006/relationships/image" Target="../media/image54.png"/><Relationship Id="rId5" Type="http://schemas.openxmlformats.org/officeDocument/2006/relationships/image" Target="../media/image53.png"/><Relationship Id="rId6" Type="http://schemas.openxmlformats.org/officeDocument/2006/relationships/image" Target="../media/image49.png"/><Relationship Id="rId7" Type="http://schemas.openxmlformats.org/officeDocument/2006/relationships/image" Target="../media/image2.png"/><Relationship Id="rId8" Type="http://schemas.openxmlformats.org/officeDocument/2006/relationships/image" Target="../media/image5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image" Target="../media/image5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5" Type="http://schemas.openxmlformats.org/officeDocument/2006/relationships/image" Target="../media/image5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40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40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40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61.png"/><Relationship Id="rId5" Type="http://schemas.openxmlformats.org/officeDocument/2006/relationships/image" Target="../media/image40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61.png"/><Relationship Id="rId5" Type="http://schemas.openxmlformats.org/officeDocument/2006/relationships/image" Target="../media/image40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/Relationships>
</file>

<file path=ppt/slides/_rels/slide59.xml.rels><?xml version="1.0" encoding="UTF-8" standalone="yes"?><Relationships xmlns="http://schemas.openxmlformats.org/package/2006/relationships"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61.png"/><Relationship Id="rId5" Type="http://schemas.openxmlformats.org/officeDocument/2006/relationships/image" Target="../media/image40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oxkPMJcheMs" TargetMode="External"/><Relationship Id="rId5" Type="http://schemas.openxmlformats.org/officeDocument/2006/relationships/image" Target="../media/image6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Relationship Id="rId4" Type="http://schemas.openxmlformats.org/officeDocument/2006/relationships/image" Target="../media/image6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6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8.jpg"/><Relationship Id="rId6" Type="http://schemas.openxmlformats.org/officeDocument/2006/relationships/image" Target="../media/image2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Relationship Id="rId5" Type="http://schemas.openxmlformats.org/officeDocument/2006/relationships/image" Target="../media/image18.jpg"/><Relationship Id="rId6" Type="http://schemas.openxmlformats.org/officeDocument/2006/relationships/image" Target="../media/image2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Relationship Id="rId5" Type="http://schemas.openxmlformats.org/officeDocument/2006/relationships/image" Target="../media/image18.jpg"/><Relationship Id="rId6" Type="http://schemas.openxmlformats.org/officeDocument/2006/relationships/image" Target="../media/image2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45425" y="501325"/>
            <a:ext cx="50367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600"/>
              <a:t>GIVUP: Automated Generation and Verification of Textual Process Descriptions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600"/>
          </a:p>
        </p:txBody>
      </p:sp>
      <p:sp>
        <p:nvSpPr>
          <p:cNvPr id="55" name="Google Shape;55;p13"/>
          <p:cNvSpPr txBox="1"/>
          <p:nvPr/>
        </p:nvSpPr>
        <p:spPr>
          <a:xfrm>
            <a:off x="645425" y="1934425"/>
            <a:ext cx="47013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</a:rPr>
              <a:t>NIVON Quentin</a:t>
            </a:r>
            <a:r>
              <a:rPr lang="fr">
                <a:solidFill>
                  <a:srgbClr val="000000"/>
                </a:solidFill>
              </a:rPr>
              <a:t>, SALAÜN Gwen, LANG Frédéric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 b="0" l="13472" r="14636" t="0"/>
          <a:stretch/>
        </p:blipFill>
        <p:spPr>
          <a:xfrm>
            <a:off x="1531138" y="716371"/>
            <a:ext cx="496541" cy="63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5087" y="527549"/>
            <a:ext cx="1465062" cy="10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6">
            <a:alphaModFix/>
          </a:blip>
          <a:srcRect b="0" l="0" r="2505" t="0"/>
          <a:stretch/>
        </p:blipFill>
        <p:spPr>
          <a:xfrm>
            <a:off x="7329439" y="664905"/>
            <a:ext cx="1011925" cy="74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7">
            <a:alphaModFix/>
          </a:blip>
          <a:srcRect b="6814" l="0" r="0" t="7252"/>
          <a:stretch/>
        </p:blipFill>
        <p:spPr>
          <a:xfrm>
            <a:off x="5195916" y="580790"/>
            <a:ext cx="1287751" cy="91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3198" y="603862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6708" y="612156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4">
            <a:alphaModFix/>
          </a:blip>
          <a:srcRect b="0" l="13472" r="14636" t="0"/>
          <a:stretch/>
        </p:blipFill>
        <p:spPr>
          <a:xfrm>
            <a:off x="1556275" y="2069391"/>
            <a:ext cx="490834" cy="66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4662" y="1873800"/>
            <a:ext cx="1448223" cy="10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4164" y="1961430"/>
            <a:ext cx="533488" cy="69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8933" y="1915853"/>
            <a:ext cx="1746392" cy="9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/>
          <p:nvPr/>
        </p:nvSpPr>
        <p:spPr>
          <a:xfrm>
            <a:off x="753625" y="870550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1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753625" y="2235050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2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210" name="Google Shape;210;p22"/>
          <p:cNvPicPr preferRelativeResize="0"/>
          <p:nvPr/>
        </p:nvPicPr>
        <p:blipFill rotWithShape="1">
          <a:blip r:embed="rId6">
            <a:alphaModFix/>
          </a:blip>
          <a:srcRect b="0" l="0" r="2505" t="0"/>
          <a:stretch/>
        </p:blipFill>
        <p:spPr>
          <a:xfrm>
            <a:off x="1642213" y="3282422"/>
            <a:ext cx="630693" cy="4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0788" y="3931400"/>
            <a:ext cx="833525" cy="4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/>
          <p:nvPr/>
        </p:nvSpPr>
        <p:spPr>
          <a:xfrm>
            <a:off x="753625" y="3637225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3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2222625" y="2261125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2208125" y="89666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30375" y="3296713"/>
            <a:ext cx="1011925" cy="10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/>
          <p:nvPr/>
        </p:nvSpPr>
        <p:spPr>
          <a:xfrm rot="895082">
            <a:off x="2604122" y="3407029"/>
            <a:ext cx="496432" cy="27877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 rot="-652112">
            <a:off x="2604146" y="3975703"/>
            <a:ext cx="496404" cy="27859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614" y="3453555"/>
            <a:ext cx="533488" cy="69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0426" y="3237729"/>
            <a:ext cx="1694824" cy="1129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1268600" y="1604725"/>
            <a:ext cx="6707400" cy="1588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7137150" y="2816000"/>
            <a:ext cx="1884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Easier with patterns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</a:t>
            </a:r>
            <a:endParaRPr b="1" sz="1800"/>
          </a:p>
        </p:txBody>
      </p:sp>
      <p:sp>
        <p:nvSpPr>
          <p:cNvPr id="228" name="Google Shape;228;p23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</a:t>
            </a:r>
            <a:endParaRPr b="1" sz="1800"/>
          </a:p>
        </p:txBody>
      </p:sp>
      <p:sp>
        <p:nvSpPr>
          <p:cNvPr id="237" name="Google Shape;237;p24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3210775" y="14928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</a:t>
            </a:r>
            <a:endParaRPr b="1" sz="1800"/>
          </a:p>
        </p:txBody>
      </p:sp>
      <p:sp>
        <p:nvSpPr>
          <p:cNvPr id="250" name="Google Shape;250;p25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5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254" name="Google Shape;254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" name="Google Shape;25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3210775" y="14928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1" name="Google Shape;271;p2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</a:t>
            </a:r>
            <a:endParaRPr b="1" sz="1800"/>
          </a:p>
        </p:txBody>
      </p:sp>
      <p:sp>
        <p:nvSpPr>
          <p:cNvPr id="272" name="Google Shape;272;p26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26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276" name="Google Shape;276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" name="Google Shape;27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6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0375" y="2607700"/>
            <a:ext cx="1031607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6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5740" y="2943969"/>
            <a:ext cx="794200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/>
          <p:nvPr/>
        </p:nvSpPr>
        <p:spPr>
          <a:xfrm>
            <a:off x="5722100" y="4152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Syntax Trees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92509" y="2943969"/>
            <a:ext cx="1253244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/>
          <p:nvPr/>
        </p:nvSpPr>
        <p:spPr>
          <a:xfrm>
            <a:off x="5641100" y="2880050"/>
            <a:ext cx="2142000" cy="127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3210775" y="14928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8" name="Google Shape;298;p2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</a:t>
            </a:r>
            <a:endParaRPr b="1" sz="1800"/>
          </a:p>
        </p:txBody>
      </p:sp>
      <p:sp>
        <p:nvSpPr>
          <p:cNvPr id="299" name="Google Shape;299;p27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27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303" name="Google Shape;303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7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7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0375" y="2607700"/>
            <a:ext cx="1031607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7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" name="Google Shape;31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5740" y="2943969"/>
            <a:ext cx="794200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 txBox="1"/>
          <p:nvPr/>
        </p:nvSpPr>
        <p:spPr>
          <a:xfrm>
            <a:off x="5722100" y="4152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Syntax Trees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Google Shape;316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7000" y="2949912"/>
            <a:ext cx="591075" cy="7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2509" y="2943969"/>
            <a:ext cx="1253244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/>
          <p:nvPr/>
        </p:nvSpPr>
        <p:spPr>
          <a:xfrm>
            <a:off x="5641100" y="2880050"/>
            <a:ext cx="2142000" cy="127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42148" y="3124703"/>
            <a:ext cx="1362617" cy="65547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/>
          <p:nvPr/>
        </p:nvSpPr>
        <p:spPr>
          <a:xfrm>
            <a:off x="3510475" y="3077860"/>
            <a:ext cx="1453500" cy="76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3247225" y="387790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Dependency Graph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27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323" name="Google Shape;323;p27"/>
          <p:cNvSpPr/>
          <p:nvPr/>
        </p:nvSpPr>
        <p:spPr>
          <a:xfrm>
            <a:off x="3210775" y="14928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29" name="Google Shape;329;p2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</a:t>
            </a:r>
            <a:endParaRPr b="1" sz="1800"/>
          </a:p>
        </p:txBody>
      </p:sp>
      <p:sp>
        <p:nvSpPr>
          <p:cNvPr id="330" name="Google Shape;330;p28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8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334" name="Google Shape;334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7" name="Google Shape;33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28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3" name="Google Shape;34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0375" y="2607700"/>
            <a:ext cx="1031607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8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5740" y="2943969"/>
            <a:ext cx="794200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5722100" y="4152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Syntax Trees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7" name="Google Shape;347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7000" y="2949912"/>
            <a:ext cx="591075" cy="7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2509" y="2943969"/>
            <a:ext cx="1253244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/>
          <p:nvPr/>
        </p:nvSpPr>
        <p:spPr>
          <a:xfrm>
            <a:off x="5641100" y="2880050"/>
            <a:ext cx="2142000" cy="127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42148" y="3124703"/>
            <a:ext cx="1362617" cy="65547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8"/>
          <p:cNvSpPr/>
          <p:nvPr/>
        </p:nvSpPr>
        <p:spPr>
          <a:xfrm>
            <a:off x="3510475" y="3077860"/>
            <a:ext cx="1453500" cy="76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3247225" y="387790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Dependency Graph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3" name="Google Shape;353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1053" y="3147003"/>
            <a:ext cx="2208638" cy="7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8"/>
          <p:cNvSpPr/>
          <p:nvPr/>
        </p:nvSpPr>
        <p:spPr>
          <a:xfrm>
            <a:off x="486650" y="3028850"/>
            <a:ext cx="2295300" cy="97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5" name="Google Shape;355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24550" y="2933537"/>
            <a:ext cx="591075" cy="7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8"/>
          <p:cNvSpPr txBox="1"/>
          <p:nvPr/>
        </p:nvSpPr>
        <p:spPr>
          <a:xfrm>
            <a:off x="644300" y="4053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3210775" y="14928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64" name="Google Shape;364;p2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1</a:t>
            </a:r>
            <a:endParaRPr b="1" sz="1800"/>
          </a:p>
        </p:txBody>
      </p:sp>
      <p:sp>
        <p:nvSpPr>
          <p:cNvPr id="365" name="Google Shape;365;p29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user first has to write a </a:t>
            </a:r>
            <a:r>
              <a:rPr b="1" lang="fr" sz="1800">
                <a:solidFill>
                  <a:srgbClr val="FF0000"/>
                </a:solidFill>
              </a:rPr>
              <a:t>textual description</a:t>
            </a:r>
            <a:r>
              <a:rPr lang="fr" sz="1800"/>
              <a:t> of the process-to-be.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660000" y="1060600"/>
            <a:ext cx="7824000" cy="3141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First, the banker either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(CP) for the user, or, if it is not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needed, he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(RCP) which triggers the system to perform the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(ACP) task.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Then, the user executes the task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(RSD) so that the system can start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(UID) and perform a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(BV).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If the verification finds missing or incorrect information, the system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RequestAdditionalInfo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(RAI) to the user, who has to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(RSD) again.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Otherwise, the process ends with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CreateAccount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(CA).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textual description is then </a:t>
            </a:r>
            <a:r>
              <a:rPr b="1" lang="fr" sz="1800">
                <a:solidFill>
                  <a:srgbClr val="FF0000"/>
                </a:solidFill>
              </a:rPr>
              <a:t>given to a (fine-tuned) LLM</a:t>
            </a:r>
            <a:r>
              <a:rPr lang="fr" sz="1800"/>
              <a:t> (GPT 3.5 atm).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74" name="Google Shape;374;p30"/>
          <p:cNvSpPr/>
          <p:nvPr/>
        </p:nvSpPr>
        <p:spPr>
          <a:xfrm>
            <a:off x="1004475" y="1036113"/>
            <a:ext cx="2431200" cy="1362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First, the banker either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(CP) for the user, or, if it is not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needed, 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(RCP) which triggers the system to perform the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(ACP) task.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Then, the user executes the task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so that the system can start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(UID) and perform a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(BV).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If the verification finds missing or incorrect information, the system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RequestAdditionalInfo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(RAI) to the user, who has to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again.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Otherwise, the process ends with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CreateAccount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(CA).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75" name="Google Shape;3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825" y="1179078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 rotWithShape="1">
          <a:blip r:embed="rId5">
            <a:alphaModFix/>
          </a:blip>
          <a:srcRect b="24727" l="11879" r="11673" t="21103"/>
          <a:stretch/>
        </p:blipFill>
        <p:spPr>
          <a:xfrm>
            <a:off x="5708350" y="1258212"/>
            <a:ext cx="2431200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0"/>
          <p:cNvSpPr txBox="1"/>
          <p:nvPr/>
        </p:nvSpPr>
        <p:spPr>
          <a:xfrm>
            <a:off x="7001225" y="1858850"/>
            <a:ext cx="12981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-  </a:t>
            </a:r>
            <a:r>
              <a:rPr b="1" lang="fr" sz="1600">
                <a:solidFill>
                  <a:schemeClr val="dk1"/>
                </a:solidFill>
              </a:rPr>
              <a:t>3.5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78" name="Google Shape;378;p3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2</a:t>
            </a:r>
            <a:endParaRPr b="1" sz="1800"/>
          </a:p>
        </p:txBody>
      </p:sp>
      <p:sp>
        <p:nvSpPr>
          <p:cNvPr id="379" name="Google Shape;379;p30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5" name="Google Shape;385;p31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textual description is then </a:t>
            </a:r>
            <a:r>
              <a:rPr b="1" lang="fr" sz="1800">
                <a:solidFill>
                  <a:srgbClr val="FF0000"/>
                </a:solidFill>
              </a:rPr>
              <a:t>given to a (fine-tuned) LLM</a:t>
            </a:r>
            <a:r>
              <a:rPr lang="fr" sz="1800"/>
              <a:t> (GPT 3.5 atm).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1004475" y="1036113"/>
            <a:ext cx="2431200" cy="1362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First, the banker either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(CP) for the user, or, if it is not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needed, 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(RCP) which triggers the system to perform the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(ACP) task.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Then, the user executes the task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so that the system can start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(UID) and perform a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(BV).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If the verification finds missing or incorrect information, the system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RequestAdditionalInfo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(RAI) to the user, who has to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again.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Otherwise, the process ends with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CreateAccount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(CA).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87" name="Google Shape;3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825" y="1179078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1"/>
          <p:cNvPicPr preferRelativeResize="0"/>
          <p:nvPr/>
        </p:nvPicPr>
        <p:blipFill rotWithShape="1">
          <a:blip r:embed="rId5">
            <a:alphaModFix/>
          </a:blip>
          <a:srcRect b="24727" l="11879" r="11673" t="21103"/>
          <a:stretch/>
        </p:blipFill>
        <p:spPr>
          <a:xfrm>
            <a:off x="5708350" y="1258212"/>
            <a:ext cx="2431200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1"/>
          <p:cNvSpPr txBox="1"/>
          <p:nvPr/>
        </p:nvSpPr>
        <p:spPr>
          <a:xfrm>
            <a:off x="660000" y="2658600"/>
            <a:ext cx="7824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LLM processes the description and returns a </a:t>
            </a:r>
            <a:r>
              <a:rPr b="1" lang="fr" sz="1800">
                <a:solidFill>
                  <a:srgbClr val="FF0000"/>
                </a:solidFill>
              </a:rPr>
              <a:t>set of expressions</a:t>
            </a:r>
            <a:r>
              <a:rPr lang="fr" sz="1800"/>
              <a:t> following an </a:t>
            </a:r>
            <a:r>
              <a:rPr b="1" lang="fr" sz="1800">
                <a:solidFill>
                  <a:srgbClr val="FF0000"/>
                </a:solidFill>
              </a:rPr>
              <a:t>internal grammar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390" name="Google Shape;39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8713" y="3384699"/>
            <a:ext cx="7186603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1"/>
          <p:cNvSpPr txBox="1"/>
          <p:nvPr/>
        </p:nvSpPr>
        <p:spPr>
          <a:xfrm>
            <a:off x="7001225" y="1858850"/>
            <a:ext cx="12981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-  3.5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92" name="Google Shape;392;p3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2</a:t>
            </a:r>
            <a:endParaRPr b="1" sz="1800"/>
          </a:p>
        </p:txBody>
      </p:sp>
      <p:sp>
        <p:nvSpPr>
          <p:cNvPr id="393" name="Google Shape;393;p31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Introduction</a:t>
            </a:r>
            <a:endParaRPr b="1" sz="1800"/>
          </a:p>
        </p:txBody>
      </p:sp>
      <p:sp>
        <p:nvSpPr>
          <p:cNvPr id="62" name="Google Shape;62;p14"/>
          <p:cNvSpPr txBox="1"/>
          <p:nvPr/>
        </p:nvSpPr>
        <p:spPr>
          <a:xfrm>
            <a:off x="727650" y="541275"/>
            <a:ext cx="7688700" cy="3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latin typeface="Lato"/>
                <a:ea typeface="Lato"/>
                <a:cs typeface="Lato"/>
                <a:sym typeface="Lato"/>
              </a:rPr>
              <a:t>What is BPMN?</a:t>
            </a:r>
            <a:r>
              <a:rPr lang="fr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workflow-based notation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created in 2004 by the Business Process Management Initiative (BPMI) and the Object Management Group (OMG).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It aims at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representing business processes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in a way that is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understandable for both experienced and novice users.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ISO/IEC standard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since version 2.0 in 2013.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901" y="330900"/>
            <a:ext cx="1416850" cy="10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99" name="Google Shape;399;p32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three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400" name="Google Shape;400;p3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3</a:t>
            </a:r>
            <a:endParaRPr b="1" sz="1800"/>
          </a:p>
        </p:txBody>
      </p:sp>
      <p:sp>
        <p:nvSpPr>
          <p:cNvPr id="401" name="Google Shape;401;p32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665000" y="122236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 &lt; AnalyseCustomerProfile) | CreateProfile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three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409" name="Google Shape;409;p3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3</a:t>
            </a:r>
            <a:endParaRPr b="1" sz="1800"/>
          </a:p>
        </p:txBody>
      </p:sp>
      <p:sp>
        <p:nvSpPr>
          <p:cNvPr id="410" name="Google Shape;410;p33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16" name="Google Shape;416;p34"/>
          <p:cNvSpPr/>
          <p:nvPr/>
        </p:nvSpPr>
        <p:spPr>
          <a:xfrm>
            <a:off x="665000" y="122236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 &lt; AnalyseCustomerProfile) | CreateProfile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17" name="Google Shape;417;p34"/>
          <p:cNvSpPr/>
          <p:nvPr/>
        </p:nvSpPr>
        <p:spPr>
          <a:xfrm>
            <a:off x="665000" y="1955837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(RetrieveCustomerProfile, AnalyseCustomerProfile, CreateProfile) &lt; (ReceiveSupportDocuments &lt; (UpdateInfoRecords, BackgroundVerification))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18" name="Google Shape;418;p34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three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419" name="Google Shape;419;p3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3</a:t>
            </a:r>
            <a:endParaRPr b="1" sz="1800"/>
          </a:p>
        </p:txBody>
      </p:sp>
      <p:sp>
        <p:nvSpPr>
          <p:cNvPr id="420" name="Google Shape;420;p34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6" name="Google Shape;426;p35"/>
          <p:cNvSpPr/>
          <p:nvPr/>
        </p:nvSpPr>
        <p:spPr>
          <a:xfrm>
            <a:off x="665000" y="122236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 &lt; AnalyseCustomerProfile) | CreateProfile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27" name="Google Shape;427;p35"/>
          <p:cNvSpPr/>
          <p:nvPr/>
        </p:nvSpPr>
        <p:spPr>
          <a:xfrm>
            <a:off x="665000" y="1955837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(RetrieveCustomerProfile, AnalyseCustomerProfile, CreateProfile) &lt; (ReceiveSupportDocuments &lt; (UpdateInfoRecords, BackgroundVerification))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28" name="Google Shape;428;p35"/>
          <p:cNvSpPr/>
          <p:nvPr/>
        </p:nvSpPr>
        <p:spPr>
          <a:xfrm>
            <a:off x="665000" y="2884275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(UpdateInfoRecords, BackgroundVerification) &lt; ((RequestAdditionalInfo &lt; ReceiveSupportDocuments) | CreateAccount)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29" name="Google Shape;429;p35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three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430" name="Google Shape;430;p3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3</a:t>
            </a:r>
            <a:endParaRPr b="1" sz="1800"/>
          </a:p>
        </p:txBody>
      </p:sp>
      <p:sp>
        <p:nvSpPr>
          <p:cNvPr id="431" name="Google Shape;431;p35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7" name="Google Shape;437;p36"/>
          <p:cNvSpPr txBox="1"/>
          <p:nvPr/>
        </p:nvSpPr>
        <p:spPr>
          <a:xfrm>
            <a:off x="583050" y="442400"/>
            <a:ext cx="7977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These expressions are then </a:t>
            </a:r>
            <a:r>
              <a:rPr b="1" lang="fr" sz="1800">
                <a:solidFill>
                  <a:srgbClr val="FF0000"/>
                </a:solidFill>
              </a:rPr>
              <a:t>mapped to</a:t>
            </a:r>
            <a:r>
              <a:rPr lang="fr" sz="1800"/>
              <a:t> their corresponding </a:t>
            </a:r>
            <a:r>
              <a:rPr b="1" lang="fr" sz="1800">
                <a:solidFill>
                  <a:srgbClr val="FF0000"/>
                </a:solidFill>
              </a:rPr>
              <a:t>abstract syntax trees (ASTs)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438" name="Google Shape;438;p3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4</a:t>
            </a:r>
            <a:endParaRPr b="1" sz="1800"/>
          </a:p>
        </p:txBody>
      </p:sp>
      <p:sp>
        <p:nvSpPr>
          <p:cNvPr id="439" name="Google Shape;439;p36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5" name="Google Shape;445;p37"/>
          <p:cNvSpPr txBox="1"/>
          <p:nvPr/>
        </p:nvSpPr>
        <p:spPr>
          <a:xfrm>
            <a:off x="583050" y="442400"/>
            <a:ext cx="7977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These expressions are then </a:t>
            </a:r>
            <a:r>
              <a:rPr b="1" lang="fr" sz="1800">
                <a:solidFill>
                  <a:srgbClr val="FF0000"/>
                </a:solidFill>
              </a:rPr>
              <a:t>mapped to</a:t>
            </a:r>
            <a:r>
              <a:rPr lang="fr" sz="1800"/>
              <a:t> their corresponding </a:t>
            </a:r>
            <a:r>
              <a:rPr b="1" lang="fr" sz="1800">
                <a:solidFill>
                  <a:srgbClr val="FF0000"/>
                </a:solidFill>
              </a:rPr>
              <a:t>abstract syntax trees (ASTs)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446" name="Google Shape;4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88" y="1748775"/>
            <a:ext cx="1826653" cy="18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4</a:t>
            </a:r>
            <a:endParaRPr b="1" sz="1800"/>
          </a:p>
        </p:txBody>
      </p:sp>
      <p:sp>
        <p:nvSpPr>
          <p:cNvPr id="448" name="Google Shape;448;p37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4" name="Google Shape;454;p38"/>
          <p:cNvSpPr txBox="1"/>
          <p:nvPr/>
        </p:nvSpPr>
        <p:spPr>
          <a:xfrm>
            <a:off x="583050" y="442400"/>
            <a:ext cx="7977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These expressions are then </a:t>
            </a:r>
            <a:r>
              <a:rPr b="1" lang="fr" sz="1800">
                <a:solidFill>
                  <a:srgbClr val="FF0000"/>
                </a:solidFill>
              </a:rPr>
              <a:t>mapped to</a:t>
            </a:r>
            <a:r>
              <a:rPr lang="fr" sz="1800"/>
              <a:t> their corresponding </a:t>
            </a:r>
            <a:r>
              <a:rPr b="1" lang="fr" sz="1800">
                <a:solidFill>
                  <a:srgbClr val="FF0000"/>
                </a:solidFill>
              </a:rPr>
              <a:t>abstract syntax trees (ASTs)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455" name="Google Shape;4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88" y="1748775"/>
            <a:ext cx="1826653" cy="18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862" y="1748780"/>
            <a:ext cx="2827450" cy="18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4</a:t>
            </a:r>
            <a:endParaRPr b="1" sz="1800"/>
          </a:p>
        </p:txBody>
      </p:sp>
      <p:sp>
        <p:nvSpPr>
          <p:cNvPr id="458" name="Google Shape;458;p38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4" name="Google Shape;464;p39"/>
          <p:cNvSpPr txBox="1"/>
          <p:nvPr/>
        </p:nvSpPr>
        <p:spPr>
          <a:xfrm>
            <a:off x="583050" y="442400"/>
            <a:ext cx="7977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These expressions are then </a:t>
            </a:r>
            <a:r>
              <a:rPr b="1" lang="fr" sz="1800">
                <a:solidFill>
                  <a:srgbClr val="FF0000"/>
                </a:solidFill>
              </a:rPr>
              <a:t>mapped to</a:t>
            </a:r>
            <a:r>
              <a:rPr lang="fr" sz="1800"/>
              <a:t> their corresponding </a:t>
            </a:r>
            <a:r>
              <a:rPr b="1" lang="fr" sz="1800">
                <a:solidFill>
                  <a:srgbClr val="FF0000"/>
                </a:solidFill>
              </a:rPr>
              <a:t>abstract syntax trees (ASTs)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465" name="Google Shape;4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88" y="1748775"/>
            <a:ext cx="1826653" cy="18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862" y="1748780"/>
            <a:ext cx="2827450" cy="18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2338" y="1426788"/>
            <a:ext cx="2525475" cy="24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4</a:t>
            </a:r>
            <a:endParaRPr b="1" sz="1800"/>
          </a:p>
        </p:txBody>
      </p:sp>
      <p:sp>
        <p:nvSpPr>
          <p:cNvPr id="469" name="Google Shape;469;p39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5" name="Google Shape;475;p40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sequential information</a:t>
            </a:r>
            <a:r>
              <a:rPr lang="fr" sz="1800"/>
              <a:t> contained in the multiple ASTs is gathered to obtain a </a:t>
            </a:r>
            <a:r>
              <a:rPr b="1" lang="fr" sz="1800">
                <a:solidFill>
                  <a:srgbClr val="FF0000"/>
                </a:solidFill>
              </a:rPr>
              <a:t>cleaner</a:t>
            </a:r>
            <a:r>
              <a:rPr lang="fr" sz="1800"/>
              <a:t> representation of it, called </a:t>
            </a:r>
            <a:r>
              <a:rPr b="1" lang="fr" sz="1800">
                <a:solidFill>
                  <a:srgbClr val="FF0000"/>
                </a:solidFill>
              </a:rPr>
              <a:t>dependency graph</a:t>
            </a:r>
            <a:r>
              <a:rPr lang="fr" sz="1800"/>
              <a:t>.</a:t>
            </a:r>
            <a:endParaRPr sz="1800"/>
          </a:p>
        </p:txBody>
      </p:sp>
      <p:pic>
        <p:nvPicPr>
          <p:cNvPr id="476" name="Google Shape;47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788" y="1597325"/>
            <a:ext cx="5990425" cy="21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5</a:t>
            </a:r>
            <a:endParaRPr b="1" sz="1800"/>
          </a:p>
        </p:txBody>
      </p:sp>
      <p:sp>
        <p:nvSpPr>
          <p:cNvPr id="478" name="Google Shape;478;p40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4" name="Google Shape;484;p41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</a:t>
            </a:r>
            <a:r>
              <a:rPr b="1" lang="fr" sz="1800">
                <a:solidFill>
                  <a:srgbClr val="FF0000"/>
                </a:solidFill>
              </a:rPr>
              <a:t>reconstruct</a:t>
            </a:r>
            <a:r>
              <a:rPr lang="fr" sz="1800"/>
              <a:t> them is extracted.</a:t>
            </a:r>
            <a:endParaRPr sz="1800"/>
          </a:p>
        </p:txBody>
      </p:sp>
      <p:sp>
        <p:nvSpPr>
          <p:cNvPr id="485" name="Google Shape;485;p4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6</a:t>
            </a:r>
            <a:endParaRPr b="1" sz="1800"/>
          </a:p>
        </p:txBody>
      </p:sp>
      <p:sp>
        <p:nvSpPr>
          <p:cNvPr id="486" name="Google Shape;486;p41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Introduction</a:t>
            </a:r>
            <a:endParaRPr b="1" sz="1800"/>
          </a:p>
        </p:txBody>
      </p:sp>
      <p:sp>
        <p:nvSpPr>
          <p:cNvPr id="70" name="Google Shape;70;p15"/>
          <p:cNvSpPr txBox="1"/>
          <p:nvPr/>
        </p:nvSpPr>
        <p:spPr>
          <a:xfrm>
            <a:off x="727650" y="541275"/>
            <a:ext cx="7688700" cy="3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latin typeface="Lato"/>
                <a:ea typeface="Lato"/>
                <a:cs typeface="Lato"/>
                <a:sym typeface="Lato"/>
              </a:rPr>
              <a:t>What is BPMN?</a:t>
            </a:r>
            <a:r>
              <a:rPr lang="fr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workflow-based notation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created in 2004 by the Business Process Management Initiative (BPMI) and the Object Management Group (OMG).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It aims at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representing business processes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in a way that is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understandable for both experienced and novice users.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ISO/IEC standard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since version 2.0 in 2013.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901" y="330900"/>
            <a:ext cx="1416850" cy="10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2" name="Google Shape;492;p42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493" name="Google Shape;49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963" y="12468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2"/>
          <p:cNvSpPr txBox="1"/>
          <p:nvPr/>
        </p:nvSpPr>
        <p:spPr>
          <a:xfrm>
            <a:off x="1133550" y="23848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6</a:t>
            </a:r>
            <a:endParaRPr b="1" sz="1800"/>
          </a:p>
        </p:txBody>
      </p:sp>
      <p:sp>
        <p:nvSpPr>
          <p:cNvPr id="496" name="Google Shape;496;p42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02" name="Google Shape;502;p43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503" name="Google Shape;50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963" y="12468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3"/>
          <p:cNvSpPr txBox="1"/>
          <p:nvPr/>
        </p:nvSpPr>
        <p:spPr>
          <a:xfrm>
            <a:off x="1133550" y="23848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5" name="Google Shape;50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000" y="1246800"/>
            <a:ext cx="2199724" cy="12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3"/>
          <p:cNvSpPr txBox="1"/>
          <p:nvPr/>
        </p:nvSpPr>
        <p:spPr>
          <a:xfrm>
            <a:off x="5150250" y="2452400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Exit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4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6</a:t>
            </a:r>
            <a:endParaRPr b="1" sz="1800"/>
          </a:p>
        </p:txBody>
      </p:sp>
      <p:sp>
        <p:nvSpPr>
          <p:cNvPr id="508" name="Google Shape;508;p43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14" name="Google Shape;514;p44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515" name="Google Shape;51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963" y="12468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4"/>
          <p:cNvSpPr txBox="1"/>
          <p:nvPr/>
        </p:nvSpPr>
        <p:spPr>
          <a:xfrm>
            <a:off x="1133550" y="23848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7" name="Google Shape;51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000" y="1246800"/>
            <a:ext cx="2199724" cy="12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4"/>
          <p:cNvSpPr txBox="1"/>
          <p:nvPr/>
        </p:nvSpPr>
        <p:spPr>
          <a:xfrm>
            <a:off x="5150250" y="2452400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Exit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9" name="Google Shape;51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7975" y="2766398"/>
            <a:ext cx="2318350" cy="1348378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4"/>
          <p:cNvSpPr txBox="1"/>
          <p:nvPr/>
        </p:nvSpPr>
        <p:spPr>
          <a:xfrm>
            <a:off x="1052250" y="4114775"/>
            <a:ext cx="2869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Mandatory path(s)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p4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6</a:t>
            </a:r>
            <a:endParaRPr b="1" sz="1800"/>
          </a:p>
        </p:txBody>
      </p:sp>
      <p:sp>
        <p:nvSpPr>
          <p:cNvPr id="522" name="Google Shape;522;p44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8" name="Google Shape;528;p45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529" name="Google Shape;52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963" y="12468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5"/>
          <p:cNvSpPr txBox="1"/>
          <p:nvPr/>
        </p:nvSpPr>
        <p:spPr>
          <a:xfrm>
            <a:off x="1133550" y="23848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1" name="Google Shape;53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000" y="1246800"/>
            <a:ext cx="2199724" cy="12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5"/>
          <p:cNvSpPr txBox="1"/>
          <p:nvPr/>
        </p:nvSpPr>
        <p:spPr>
          <a:xfrm>
            <a:off x="5150250" y="2452400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Exit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3" name="Google Shape;53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7975" y="2766398"/>
            <a:ext cx="2318350" cy="1348378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5"/>
          <p:cNvSpPr txBox="1"/>
          <p:nvPr/>
        </p:nvSpPr>
        <p:spPr>
          <a:xfrm>
            <a:off x="1052250" y="4114775"/>
            <a:ext cx="2869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Mandatory path(s)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3300" y="2766400"/>
            <a:ext cx="2321151" cy="160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5"/>
          <p:cNvSpPr txBox="1"/>
          <p:nvPr/>
        </p:nvSpPr>
        <p:spPr>
          <a:xfrm>
            <a:off x="5150275" y="4083425"/>
            <a:ext cx="270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Optional path(s)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4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6</a:t>
            </a:r>
            <a:endParaRPr b="1" sz="1800"/>
          </a:p>
        </p:txBody>
      </p:sp>
      <p:sp>
        <p:nvSpPr>
          <p:cNvPr id="538" name="Google Shape;538;p45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4" name="Google Shape;544;p46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Once the loops have been retrieved, the </a:t>
            </a:r>
            <a:r>
              <a:rPr b="1" lang="fr" sz="1800">
                <a:solidFill>
                  <a:srgbClr val="FF0000"/>
                </a:solidFill>
              </a:rPr>
              <a:t>AST corresponding to the dependency graph</a:t>
            </a:r>
            <a:r>
              <a:rPr lang="fr" sz="1800"/>
              <a:t> is built from the dependency graph.</a:t>
            </a:r>
            <a:endParaRPr sz="1800"/>
          </a:p>
        </p:txBody>
      </p:sp>
      <p:pic>
        <p:nvPicPr>
          <p:cNvPr id="545" name="Google Shape;54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000" y="1136750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7</a:t>
            </a:r>
            <a:endParaRPr b="1" sz="1800"/>
          </a:p>
        </p:txBody>
      </p:sp>
      <p:sp>
        <p:nvSpPr>
          <p:cNvPr id="547" name="Google Shape;547;p46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53" name="Google Shape;553;p47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ultimate step</a:t>
            </a:r>
            <a:r>
              <a:rPr lang="fr" sz="1800"/>
              <a:t> to obtain an AST containing all the information belonging to the original expressions consists in </a:t>
            </a:r>
            <a:r>
              <a:rPr b="1" lang="fr" sz="1800">
                <a:solidFill>
                  <a:srgbClr val="FF0000"/>
                </a:solidFill>
              </a:rPr>
              <a:t>inserting the choices</a:t>
            </a:r>
            <a:r>
              <a:rPr lang="fr" sz="1800"/>
              <a:t>.</a:t>
            </a:r>
            <a:endParaRPr sz="1800"/>
          </a:p>
        </p:txBody>
      </p:sp>
      <p:pic>
        <p:nvPicPr>
          <p:cNvPr id="554" name="Google Shape;55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775" y="1115250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7"/>
          <p:cNvSpPr/>
          <p:nvPr/>
        </p:nvSpPr>
        <p:spPr>
          <a:xfrm>
            <a:off x="5613075" y="1788125"/>
            <a:ext cx="17685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(RCP &lt; ACP) | CP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56" name="Google Shape;556;p47"/>
          <p:cNvSpPr/>
          <p:nvPr/>
        </p:nvSpPr>
        <p:spPr>
          <a:xfrm>
            <a:off x="5687475" y="2971725"/>
            <a:ext cx="16197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(RAI &lt; RSD) | CA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57" name="Google Shape;557;p4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8</a:t>
            </a:r>
            <a:endParaRPr b="1" sz="1800"/>
          </a:p>
        </p:txBody>
      </p:sp>
      <p:sp>
        <p:nvSpPr>
          <p:cNvPr id="558" name="Google Shape;558;p47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64" name="Google Shape;564;p48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ultimate step</a:t>
            </a:r>
            <a:r>
              <a:rPr lang="fr" sz="1800"/>
              <a:t> to obtain an AST containing all the information belonging to the original expressions consists in </a:t>
            </a:r>
            <a:r>
              <a:rPr b="1" lang="fr" sz="1800">
                <a:solidFill>
                  <a:srgbClr val="FF0000"/>
                </a:solidFill>
              </a:rPr>
              <a:t>inserting </a:t>
            </a:r>
            <a:r>
              <a:rPr b="1" lang="fr" sz="1800">
                <a:solidFill>
                  <a:srgbClr val="FF0000"/>
                </a:solidFill>
              </a:rPr>
              <a:t>the choices</a:t>
            </a:r>
            <a:r>
              <a:rPr lang="fr" sz="1800"/>
              <a:t>.</a:t>
            </a:r>
            <a:endParaRPr sz="1800"/>
          </a:p>
        </p:txBody>
      </p:sp>
      <p:pic>
        <p:nvPicPr>
          <p:cNvPr id="565" name="Google Shape;56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775" y="1115250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8"/>
          <p:cNvSpPr/>
          <p:nvPr/>
        </p:nvSpPr>
        <p:spPr>
          <a:xfrm>
            <a:off x="5613075" y="1788125"/>
            <a:ext cx="17685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(RCP &lt; ACP) | CP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67" name="Google Shape;567;p48"/>
          <p:cNvSpPr/>
          <p:nvPr/>
        </p:nvSpPr>
        <p:spPr>
          <a:xfrm>
            <a:off x="5687475" y="2971725"/>
            <a:ext cx="16197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(RAI &lt; RSD) | CA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68" name="Google Shape;56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2250" y="1788123"/>
            <a:ext cx="445418" cy="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8"/>
          <p:cNvSpPr/>
          <p:nvPr/>
        </p:nvSpPr>
        <p:spPr>
          <a:xfrm>
            <a:off x="2217250" y="1332025"/>
            <a:ext cx="3323000" cy="644550"/>
          </a:xfrm>
          <a:custGeom>
            <a:rect b="b" l="l" r="r" t="t"/>
            <a:pathLst>
              <a:path extrusionOk="0" h="25782" w="132920">
                <a:moveTo>
                  <a:pt x="132920" y="25782"/>
                </a:moveTo>
                <a:cubicBezTo>
                  <a:pt x="108063" y="7710"/>
                  <a:pt x="75134" y="0"/>
                  <a:pt x="44402" y="0"/>
                </a:cubicBezTo>
                <a:cubicBezTo>
                  <a:pt x="28729" y="0"/>
                  <a:pt x="8690" y="2427"/>
                  <a:pt x="0" y="1547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0" name="Google Shape;570;p48"/>
          <p:cNvSpPr/>
          <p:nvPr/>
        </p:nvSpPr>
        <p:spPr>
          <a:xfrm rot="5400000">
            <a:off x="2177125" y="1612625"/>
            <a:ext cx="179100" cy="1719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71" name="Google Shape;571;p4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8</a:t>
            </a:r>
            <a:endParaRPr b="1" sz="1800"/>
          </a:p>
        </p:txBody>
      </p:sp>
      <p:sp>
        <p:nvSpPr>
          <p:cNvPr id="572" name="Google Shape;572;p48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8" name="Google Shape;578;p49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ultimate step</a:t>
            </a:r>
            <a:r>
              <a:rPr lang="fr" sz="1800"/>
              <a:t> to obtain an AST containing all the information belonging to the original expressions consists in </a:t>
            </a:r>
            <a:r>
              <a:rPr b="1" lang="fr" sz="1800">
                <a:solidFill>
                  <a:srgbClr val="FF0000"/>
                </a:solidFill>
              </a:rPr>
              <a:t>inserting the choices</a:t>
            </a:r>
            <a:r>
              <a:rPr lang="fr" sz="1800"/>
              <a:t>.</a:t>
            </a:r>
            <a:endParaRPr sz="1800"/>
          </a:p>
        </p:txBody>
      </p:sp>
      <p:pic>
        <p:nvPicPr>
          <p:cNvPr id="579" name="Google Shape;57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775" y="1115250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9"/>
          <p:cNvSpPr/>
          <p:nvPr/>
        </p:nvSpPr>
        <p:spPr>
          <a:xfrm>
            <a:off x="5613075" y="1788125"/>
            <a:ext cx="17685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(RCP &lt; ACP) | CP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81" name="Google Shape;581;p49"/>
          <p:cNvSpPr/>
          <p:nvPr/>
        </p:nvSpPr>
        <p:spPr>
          <a:xfrm>
            <a:off x="5687475" y="2971725"/>
            <a:ext cx="16197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(RAI &lt; RSD) | CA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82" name="Google Shape;58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2250" y="1788123"/>
            <a:ext cx="445418" cy="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9"/>
          <p:cNvSpPr/>
          <p:nvPr/>
        </p:nvSpPr>
        <p:spPr>
          <a:xfrm>
            <a:off x="2217250" y="1332025"/>
            <a:ext cx="3323000" cy="644550"/>
          </a:xfrm>
          <a:custGeom>
            <a:rect b="b" l="l" r="r" t="t"/>
            <a:pathLst>
              <a:path extrusionOk="0" h="25782" w="132920">
                <a:moveTo>
                  <a:pt x="132920" y="25782"/>
                </a:moveTo>
                <a:cubicBezTo>
                  <a:pt x="108063" y="7710"/>
                  <a:pt x="75134" y="0"/>
                  <a:pt x="44402" y="0"/>
                </a:cubicBezTo>
                <a:cubicBezTo>
                  <a:pt x="28729" y="0"/>
                  <a:pt x="8690" y="2427"/>
                  <a:pt x="0" y="1547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4" name="Google Shape;584;p49"/>
          <p:cNvSpPr/>
          <p:nvPr/>
        </p:nvSpPr>
        <p:spPr>
          <a:xfrm rot="5400000">
            <a:off x="2177125" y="1612625"/>
            <a:ext cx="179100" cy="1719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5" name="Google Shape;585;p49"/>
          <p:cNvSpPr/>
          <p:nvPr/>
        </p:nvSpPr>
        <p:spPr>
          <a:xfrm>
            <a:off x="3771525" y="2738525"/>
            <a:ext cx="1840392" cy="398275"/>
          </a:xfrm>
          <a:custGeom>
            <a:rect b="b" l="l" r="r" t="t"/>
            <a:pathLst>
              <a:path extrusionOk="0" h="15931" w="75341">
                <a:moveTo>
                  <a:pt x="75341" y="15931"/>
                </a:moveTo>
                <a:cubicBezTo>
                  <a:pt x="65822" y="12125"/>
                  <a:pt x="57467" y="5362"/>
                  <a:pt x="47553" y="2753"/>
                </a:cubicBezTo>
                <a:cubicBezTo>
                  <a:pt x="36256" y="-220"/>
                  <a:pt x="24284" y="22"/>
                  <a:pt x="12604" y="175"/>
                </a:cubicBezTo>
                <a:cubicBezTo>
                  <a:pt x="7989" y="236"/>
                  <a:pt x="2561" y="2065"/>
                  <a:pt x="0" y="5904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6" name="Google Shape;586;p49"/>
          <p:cNvSpPr/>
          <p:nvPr/>
        </p:nvSpPr>
        <p:spPr>
          <a:xfrm>
            <a:off x="2561000" y="3067850"/>
            <a:ext cx="3065200" cy="391200"/>
          </a:xfrm>
          <a:custGeom>
            <a:rect b="b" l="l" r="r" t="t"/>
            <a:pathLst>
              <a:path extrusionOk="0" h="15648" w="122608">
                <a:moveTo>
                  <a:pt x="122608" y="6195"/>
                </a:moveTo>
                <a:cubicBezTo>
                  <a:pt x="117284" y="871"/>
                  <a:pt x="108034" y="2157"/>
                  <a:pt x="100550" y="1325"/>
                </a:cubicBezTo>
                <a:cubicBezTo>
                  <a:pt x="85740" y="-321"/>
                  <a:pt x="70762" y="179"/>
                  <a:pt x="55861" y="179"/>
                </a:cubicBezTo>
                <a:cubicBezTo>
                  <a:pt x="36540" y="179"/>
                  <a:pt x="6097" y="-2685"/>
                  <a:pt x="0" y="1564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7" name="Google Shape;587;p49"/>
          <p:cNvSpPr/>
          <p:nvPr/>
        </p:nvSpPr>
        <p:spPr>
          <a:xfrm>
            <a:off x="4480325" y="1983775"/>
            <a:ext cx="1167350" cy="1074250"/>
          </a:xfrm>
          <a:custGeom>
            <a:rect b="b" l="l" r="r" t="t"/>
            <a:pathLst>
              <a:path extrusionOk="0" h="42970" w="46694">
                <a:moveTo>
                  <a:pt x="46694" y="42970"/>
                </a:moveTo>
                <a:cubicBezTo>
                  <a:pt x="33155" y="26718"/>
                  <a:pt x="21152" y="0"/>
                  <a:pt x="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8" name="Google Shape;588;p49"/>
          <p:cNvSpPr/>
          <p:nvPr/>
        </p:nvSpPr>
        <p:spPr>
          <a:xfrm rot="5659504">
            <a:off x="3731241" y="2748333"/>
            <a:ext cx="179010" cy="171785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9" name="Google Shape;589;p49"/>
          <p:cNvSpPr/>
          <p:nvPr/>
        </p:nvSpPr>
        <p:spPr>
          <a:xfrm rot="9237020">
            <a:off x="4413682" y="1915030"/>
            <a:ext cx="178982" cy="171873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90" name="Google Shape;590;p49"/>
          <p:cNvSpPr/>
          <p:nvPr/>
        </p:nvSpPr>
        <p:spPr>
          <a:xfrm rot="5659504">
            <a:off x="2532091" y="3318108"/>
            <a:ext cx="179010" cy="171785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91" name="Google Shape;591;p49"/>
          <p:cNvSpPr txBox="1"/>
          <p:nvPr/>
        </p:nvSpPr>
        <p:spPr>
          <a:xfrm>
            <a:off x="5308425" y="3499700"/>
            <a:ext cx="23778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Already included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due to the loop!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592" name="Google Shape;592;p4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8</a:t>
            </a:r>
            <a:endParaRPr b="1" sz="1800"/>
          </a:p>
        </p:txBody>
      </p:sp>
      <p:sp>
        <p:nvSpPr>
          <p:cNvPr id="593" name="Google Shape;593;p49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9" name="Google Shape;599;p50"/>
          <p:cNvSpPr txBox="1"/>
          <p:nvPr/>
        </p:nvSpPr>
        <p:spPr>
          <a:xfrm>
            <a:off x="438200" y="2517400"/>
            <a:ext cx="3713400" cy="1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To do so</a:t>
            </a:r>
            <a:r>
              <a:rPr lang="fr" sz="1800">
                <a:solidFill>
                  <a:srgbClr val="1A1A1A"/>
                </a:solidFill>
              </a:rPr>
              <a:t>,</a:t>
            </a:r>
            <a:r>
              <a:rPr b="1" lang="fr" sz="1800">
                <a:solidFill>
                  <a:srgbClr val="FF0000"/>
                </a:solidFill>
              </a:rPr>
              <a:t> patterns</a:t>
            </a:r>
            <a:r>
              <a:rPr lang="fr" sz="1800"/>
              <a:t> are applied recursively to the merged AST, </a:t>
            </a:r>
            <a:r>
              <a:rPr b="1" lang="fr" sz="1800">
                <a:solidFill>
                  <a:srgbClr val="FF0000"/>
                </a:solidFill>
              </a:rPr>
              <a:t>starting from the deepest nodes</a:t>
            </a:r>
            <a:r>
              <a:rPr lang="fr" sz="1800"/>
              <a:t> (leafs).</a:t>
            </a:r>
            <a:endParaRPr sz="1800"/>
          </a:p>
        </p:txBody>
      </p:sp>
      <p:sp>
        <p:nvSpPr>
          <p:cNvPr id="600" name="Google Shape;600;p50"/>
          <p:cNvSpPr txBox="1"/>
          <p:nvPr/>
        </p:nvSpPr>
        <p:spPr>
          <a:xfrm>
            <a:off x="438200" y="1278200"/>
            <a:ext cx="37134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Now that the AST contains the choices, the </a:t>
            </a:r>
            <a:r>
              <a:rPr b="1" lang="fr" sz="1800">
                <a:solidFill>
                  <a:srgbClr val="FF0000"/>
                </a:solidFill>
              </a:rPr>
              <a:t>BPMN process is ready to be generated</a:t>
            </a:r>
            <a:r>
              <a:rPr lang="fr" sz="1800"/>
              <a:t>.</a:t>
            </a:r>
            <a:endParaRPr sz="1800"/>
          </a:p>
        </p:txBody>
      </p:sp>
      <p:pic>
        <p:nvPicPr>
          <p:cNvPr id="601" name="Google Shape;60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600" y="383475"/>
            <a:ext cx="4564875" cy="4027518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Step 9</a:t>
            </a:r>
            <a:endParaRPr b="1" sz="1800"/>
          </a:p>
        </p:txBody>
      </p:sp>
      <p:sp>
        <p:nvSpPr>
          <p:cNvPr id="603" name="Google Shape;603;p50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9" name="Google Shape;60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00" y="507650"/>
            <a:ext cx="6307399" cy="38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of          – Result</a:t>
            </a:r>
            <a:endParaRPr b="1" sz="1800"/>
          </a:p>
        </p:txBody>
      </p:sp>
      <p:sp>
        <p:nvSpPr>
          <p:cNvPr id="611" name="Google Shape;611;p51"/>
          <p:cNvSpPr/>
          <p:nvPr/>
        </p:nvSpPr>
        <p:spPr>
          <a:xfrm>
            <a:off x="568357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1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492" y="3010066"/>
            <a:ext cx="1521709" cy="1388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6"/>
          <p:cNvGrpSpPr/>
          <p:nvPr/>
        </p:nvGrpSpPr>
        <p:grpSpPr>
          <a:xfrm>
            <a:off x="762813" y="1219554"/>
            <a:ext cx="1143166" cy="946706"/>
            <a:chOff x="720538" y="1635262"/>
            <a:chExt cx="1200300" cy="1027688"/>
          </a:xfrm>
        </p:grpSpPr>
        <p:pic>
          <p:nvPicPr>
            <p:cNvPr id="79" name="Google Shape;79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3975" y="1635262"/>
              <a:ext cx="893425" cy="22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6"/>
            <p:cNvSpPr txBox="1"/>
            <p:nvPr/>
          </p:nvSpPr>
          <p:spPr>
            <a:xfrm>
              <a:off x="720538" y="1861050"/>
              <a:ext cx="12003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Sequence Flow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1" name="Google Shape;81;p16"/>
          <p:cNvGrpSpPr/>
          <p:nvPr/>
        </p:nvGrpSpPr>
        <p:grpSpPr>
          <a:xfrm>
            <a:off x="883938" y="2157045"/>
            <a:ext cx="900875" cy="1016044"/>
            <a:chOff x="3325788" y="1579743"/>
            <a:chExt cx="945900" cy="1102957"/>
          </a:xfrm>
        </p:grpSpPr>
        <p:pic>
          <p:nvPicPr>
            <p:cNvPr id="82" name="Google Shape;82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52015" y="1579743"/>
              <a:ext cx="893425" cy="3843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6"/>
            <p:cNvSpPr txBox="1"/>
            <p:nvPr/>
          </p:nvSpPr>
          <p:spPr>
            <a:xfrm>
              <a:off x="3325788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Initial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4" name="Google Shape;84;p16"/>
          <p:cNvGrpSpPr/>
          <p:nvPr/>
        </p:nvGrpSpPr>
        <p:grpSpPr>
          <a:xfrm>
            <a:off x="2465355" y="2152071"/>
            <a:ext cx="913138" cy="1025991"/>
            <a:chOff x="4424400" y="1568945"/>
            <a:chExt cx="958775" cy="1113755"/>
          </a:xfrm>
        </p:grpSpPr>
        <p:pic>
          <p:nvPicPr>
            <p:cNvPr id="85" name="Google Shape;85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24400" y="1568945"/>
              <a:ext cx="945900" cy="40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6"/>
            <p:cNvSpPr txBox="1"/>
            <p:nvPr/>
          </p:nvSpPr>
          <p:spPr>
            <a:xfrm>
              <a:off x="4437275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End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" name="Google Shape;87;p16"/>
          <p:cNvGrpSpPr/>
          <p:nvPr/>
        </p:nvGrpSpPr>
        <p:grpSpPr>
          <a:xfrm>
            <a:off x="742015" y="3223003"/>
            <a:ext cx="1331169" cy="1187680"/>
            <a:chOff x="727650" y="2509275"/>
            <a:chExt cx="1397700" cy="1289275"/>
          </a:xfrm>
        </p:grpSpPr>
        <p:pic>
          <p:nvPicPr>
            <p:cNvPr id="88" name="Google Shape;88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2675" y="2509275"/>
              <a:ext cx="1307653" cy="53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6"/>
            <p:cNvSpPr txBox="1"/>
            <p:nvPr/>
          </p:nvSpPr>
          <p:spPr>
            <a:xfrm>
              <a:off x="7276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Exclusive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0" name="Google Shape;90;p16"/>
          <p:cNvGrpSpPr/>
          <p:nvPr/>
        </p:nvGrpSpPr>
        <p:grpSpPr>
          <a:xfrm>
            <a:off x="4190092" y="3231675"/>
            <a:ext cx="1331169" cy="1170327"/>
            <a:chOff x="1899550" y="2528113"/>
            <a:chExt cx="1397700" cy="1270438"/>
          </a:xfrm>
        </p:grpSpPr>
        <p:pic>
          <p:nvPicPr>
            <p:cNvPr id="91" name="Google Shape;91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56541" y="2528113"/>
              <a:ext cx="483705" cy="49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6"/>
            <p:cNvSpPr txBox="1"/>
            <p:nvPr/>
          </p:nvSpPr>
          <p:spPr>
            <a:xfrm>
              <a:off x="18995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3" name="Google Shape;93;p16"/>
          <p:cNvGrpSpPr/>
          <p:nvPr/>
        </p:nvGrpSpPr>
        <p:grpSpPr>
          <a:xfrm>
            <a:off x="2256350" y="3231686"/>
            <a:ext cx="1331169" cy="1170316"/>
            <a:chOff x="2935575" y="2528125"/>
            <a:chExt cx="1397700" cy="1270425"/>
          </a:xfrm>
        </p:grpSpPr>
        <p:pic>
          <p:nvPicPr>
            <p:cNvPr id="94" name="Google Shape;94;p1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39116" y="2528125"/>
              <a:ext cx="551207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6"/>
            <p:cNvSpPr txBox="1"/>
            <p:nvPr/>
          </p:nvSpPr>
          <p:spPr>
            <a:xfrm>
              <a:off x="2935575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Parallel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6" name="Google Shape;96;p16"/>
          <p:cNvGrpSpPr/>
          <p:nvPr/>
        </p:nvGrpSpPr>
        <p:grpSpPr>
          <a:xfrm>
            <a:off x="4114646" y="2082177"/>
            <a:ext cx="1428029" cy="1165871"/>
            <a:chOff x="5219375" y="2203900"/>
            <a:chExt cx="1499400" cy="1265600"/>
          </a:xfrm>
        </p:grpSpPr>
        <p:pic>
          <p:nvPicPr>
            <p:cNvPr id="97" name="Google Shape;97;p1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321800" y="2203900"/>
              <a:ext cx="1294553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6"/>
            <p:cNvSpPr txBox="1"/>
            <p:nvPr/>
          </p:nvSpPr>
          <p:spPr>
            <a:xfrm>
              <a:off x="5219375" y="2667600"/>
              <a:ext cx="14994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Event-based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2299246" y="1175094"/>
            <a:ext cx="1245406" cy="736087"/>
            <a:chOff x="1852569" y="1600936"/>
            <a:chExt cx="1307650" cy="799052"/>
          </a:xfrm>
        </p:grpSpPr>
        <p:pic>
          <p:nvPicPr>
            <p:cNvPr id="100" name="Google Shape;100;p1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852569" y="1600936"/>
              <a:ext cx="1307650" cy="34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6"/>
            <p:cNvSpPr txBox="1"/>
            <p:nvPr/>
          </p:nvSpPr>
          <p:spPr>
            <a:xfrm>
              <a:off x="2033450" y="1898688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Task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2" name="Google Shape;102;p16"/>
          <p:cNvGrpSpPr/>
          <p:nvPr/>
        </p:nvGrpSpPr>
        <p:grpSpPr>
          <a:xfrm>
            <a:off x="6112685" y="1842378"/>
            <a:ext cx="900875" cy="1033854"/>
            <a:chOff x="7441225" y="2726160"/>
            <a:chExt cx="945900" cy="1122290"/>
          </a:xfrm>
        </p:grpSpPr>
        <p:pic>
          <p:nvPicPr>
            <p:cNvPr id="103" name="Google Shape;103;p16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441225" y="2726160"/>
              <a:ext cx="945900" cy="672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6"/>
            <p:cNvSpPr txBox="1"/>
            <p:nvPr/>
          </p:nvSpPr>
          <p:spPr>
            <a:xfrm>
              <a:off x="7441225" y="3347150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Group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5" name="Google Shape;105;p16"/>
          <p:cNvGrpSpPr/>
          <p:nvPr/>
        </p:nvGrpSpPr>
        <p:grpSpPr>
          <a:xfrm>
            <a:off x="5826847" y="1054253"/>
            <a:ext cx="1478887" cy="609118"/>
            <a:chOff x="7026800" y="788715"/>
            <a:chExt cx="1552800" cy="661222"/>
          </a:xfrm>
        </p:grpSpPr>
        <p:pic>
          <p:nvPicPr>
            <p:cNvPr id="106" name="Google Shape;106;p1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330246" y="788715"/>
              <a:ext cx="945900" cy="208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6"/>
            <p:cNvSpPr txBox="1"/>
            <p:nvPr/>
          </p:nvSpPr>
          <p:spPr>
            <a:xfrm>
              <a:off x="7026800" y="948638"/>
              <a:ext cx="15528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Association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4102344" y="1054336"/>
            <a:ext cx="1452600" cy="977647"/>
            <a:chOff x="7164450" y="1823774"/>
            <a:chExt cx="1525200" cy="1061276"/>
          </a:xfrm>
        </p:grpSpPr>
        <p:pic>
          <p:nvPicPr>
            <p:cNvPr id="109" name="Google Shape;109;p16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533425" y="1823774"/>
              <a:ext cx="787250" cy="620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6"/>
            <p:cNvSpPr txBox="1"/>
            <p:nvPr/>
          </p:nvSpPr>
          <p:spPr>
            <a:xfrm>
              <a:off x="7164450" y="2383750"/>
              <a:ext cx="15252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Annotation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1" name="Google Shape;111;p16"/>
          <p:cNvSpPr txBox="1"/>
          <p:nvPr/>
        </p:nvSpPr>
        <p:spPr>
          <a:xfrm>
            <a:off x="7872558" y="2480342"/>
            <a:ext cx="67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Lato"/>
                <a:ea typeface="Lato"/>
                <a:cs typeface="Lato"/>
                <a:sym typeface="Lato"/>
              </a:rPr>
              <a:t>etc.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95850" y="1006521"/>
            <a:ext cx="3111000" cy="339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665580" y="391477"/>
            <a:ext cx="1245300" cy="362400"/>
          </a:xfrm>
          <a:prstGeom prst="rect">
            <a:avLst/>
          </a:prstGeom>
          <a:solidFill>
            <a:srgbClr val="E9EDEE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Supported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4" name="Google Shape;114;p16"/>
          <p:cNvCxnSpPr>
            <a:stCxn id="113" idx="2"/>
          </p:cNvCxnSpPr>
          <p:nvPr/>
        </p:nvCxnSpPr>
        <p:spPr>
          <a:xfrm flipH="1">
            <a:off x="3591930" y="753877"/>
            <a:ext cx="696300" cy="45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5" name="Google Shape;115;p1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BPMN Syntax</a:t>
            </a:r>
            <a:endParaRPr b="1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7" name="Google Shape;617;p5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</a:t>
            </a:r>
            <a:r>
              <a:rPr b="1" lang="fr" sz="1800"/>
              <a:t> Solution for         </a:t>
            </a:r>
            <a:endParaRPr b="1" sz="1800"/>
          </a:p>
        </p:txBody>
      </p:sp>
      <p:sp>
        <p:nvSpPr>
          <p:cNvPr id="618" name="Google Shape;618;p52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grpSp>
        <p:nvGrpSpPr>
          <p:cNvPr id="619" name="Google Shape;619;p52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620" name="Google Shape;620;p52"/>
            <p:cNvPicPr preferRelativeResize="0"/>
            <p:nvPr/>
          </p:nvPicPr>
          <p:blipFill rotWithShape="1">
            <a:blip r:embed="rId4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1" name="Google Shape;621;p52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22" name="Google Shape;622;p52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8" name="Google Shape;628;p5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629" name="Google Shape;629;p53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630" name="Google Shape;630;p53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3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32" name="Google Shape;632;p53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633" name="Google Shape;633;p53"/>
            <p:cNvPicPr preferRelativeResize="0"/>
            <p:nvPr/>
          </p:nvPicPr>
          <p:blipFill rotWithShape="1">
            <a:blip r:embed="rId4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53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5" name="Google Shape;635;p53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41" name="Google Shape;641;p5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642" name="Google Shape;642;p54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643" name="Google Shape;64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4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4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46" name="Google Shape;646;p54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647" name="Google Shape;647;p5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8" name="Google Shape;648;p54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9" name="Google Shape;649;p54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50" name="Google Shape;650;p54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651" name="Google Shape;651;p54"/>
            <p:cNvPicPr preferRelativeResize="0"/>
            <p:nvPr/>
          </p:nvPicPr>
          <p:blipFill rotWithShape="1">
            <a:blip r:embed="rId6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54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53" name="Google Shape;653;p54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59" name="Google Shape;659;p5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660" name="Google Shape;660;p55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661" name="Google Shape;66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5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5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64" name="Google Shape;664;p55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665" name="Google Shape;665;p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Google Shape;666;p55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7" name="Google Shape;667;p55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68" name="Google Shape;668;p55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669" name="Google Shape;669;p55"/>
            <p:cNvPicPr preferRelativeResize="0"/>
            <p:nvPr/>
          </p:nvPicPr>
          <p:blipFill rotWithShape="1">
            <a:blip r:embed="rId6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Google Shape;670;p55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71" name="Google Shape;671;p55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55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673" name="Google Shape;673;p55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74" name="Google Shape;674;p5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5" name="Google Shape;675;p55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81" name="Google Shape;681;p5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682" name="Google Shape;682;p56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683" name="Google Shape;68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6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56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86" name="Google Shape;686;p56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687" name="Google Shape;687;p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8" name="Google Shape;688;p56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9" name="Google Shape;689;p56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90" name="Google Shape;690;p56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691" name="Google Shape;691;p56"/>
            <p:cNvPicPr preferRelativeResize="0"/>
            <p:nvPr/>
          </p:nvPicPr>
          <p:blipFill rotWithShape="1">
            <a:blip r:embed="rId6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Google Shape;692;p56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93" name="Google Shape;693;p56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4" name="Google Shape;69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" name="Google Shape;695;p56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696" name="Google Shape;696;p56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697" name="Google Shape;697;p5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8" name="Google Shape;698;p56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99" name="Google Shape;699;p56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00" name="Google Shape;700;p56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701" name="Google Shape;701;p56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02" name="Google Shape;702;p5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3" name="Google Shape;703;p56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09" name="Google Shape;709;p5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710" name="Google Shape;710;p57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711" name="Google Shape;71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7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7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14" name="Google Shape;714;p57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715" name="Google Shape;715;p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57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7" name="Google Shape;717;p57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18" name="Google Shape;718;p57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719" name="Google Shape;719;p57"/>
            <p:cNvPicPr preferRelativeResize="0"/>
            <p:nvPr/>
          </p:nvPicPr>
          <p:blipFill rotWithShape="1">
            <a:blip r:embed="rId6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0" name="Google Shape;720;p57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21" name="Google Shape;721;p57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2" name="Google Shape;72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3" name="Google Shape;723;p57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724" name="Google Shape;724;p57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725" name="Google Shape;725;p5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6" name="Google Shape;726;p57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27" name="Google Shape;727;p57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28" name="Google Shape;728;p57"/>
          <p:cNvGrpSpPr/>
          <p:nvPr/>
        </p:nvGrpSpPr>
        <p:grpSpPr>
          <a:xfrm>
            <a:off x="159763" y="2555438"/>
            <a:ext cx="1713900" cy="908700"/>
            <a:chOff x="205238" y="2491913"/>
            <a:chExt cx="1713900" cy="908700"/>
          </a:xfrm>
        </p:grpSpPr>
        <p:pic>
          <p:nvPicPr>
            <p:cNvPr id="729" name="Google Shape;729;p5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0351" y="2530925"/>
              <a:ext cx="833525" cy="4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0" name="Google Shape;730;p57"/>
            <p:cNvSpPr/>
            <p:nvPr/>
          </p:nvSpPr>
          <p:spPr>
            <a:xfrm>
              <a:off x="579350" y="2491913"/>
              <a:ext cx="9657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1" name="Google Shape;731;p57"/>
            <p:cNvSpPr txBox="1"/>
            <p:nvPr/>
          </p:nvSpPr>
          <p:spPr>
            <a:xfrm>
              <a:off x="205238" y="3069713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LTL Property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32" name="Google Shape;732;p57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733" name="Google Shape;733;p57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34" name="Google Shape;734;p5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5" name="Google Shape;735;p57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41" name="Google Shape;741;p5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742" name="Google Shape;742;p58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743" name="Google Shape;74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58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58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46" name="Google Shape;746;p58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747" name="Google Shape;747;p5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8" name="Google Shape;748;p58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9" name="Google Shape;749;p58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50" name="Google Shape;750;p58"/>
          <p:cNvSpPr/>
          <p:nvPr/>
        </p:nvSpPr>
        <p:spPr>
          <a:xfrm>
            <a:off x="1596863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1" name="Google Shape;751;p58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752" name="Google Shape;752;p58"/>
            <p:cNvPicPr preferRelativeResize="0"/>
            <p:nvPr/>
          </p:nvPicPr>
          <p:blipFill rotWithShape="1">
            <a:blip r:embed="rId6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3" name="Google Shape;753;p58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54" name="Google Shape;754;p58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5" name="Google Shape;75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6" name="Google Shape;756;p58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757" name="Google Shape;757;p58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758" name="Google Shape;758;p5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9" name="Google Shape;759;p58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60" name="Google Shape;760;p58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61" name="Google Shape;761;p58"/>
          <p:cNvGrpSpPr/>
          <p:nvPr/>
        </p:nvGrpSpPr>
        <p:grpSpPr>
          <a:xfrm>
            <a:off x="159763" y="2555438"/>
            <a:ext cx="1713900" cy="908700"/>
            <a:chOff x="205238" y="2491913"/>
            <a:chExt cx="1713900" cy="908700"/>
          </a:xfrm>
        </p:grpSpPr>
        <p:pic>
          <p:nvPicPr>
            <p:cNvPr id="762" name="Google Shape;762;p5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0351" y="2530925"/>
              <a:ext cx="833525" cy="4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3" name="Google Shape;763;p58"/>
            <p:cNvSpPr/>
            <p:nvPr/>
          </p:nvSpPr>
          <p:spPr>
            <a:xfrm>
              <a:off x="579350" y="2491913"/>
              <a:ext cx="9657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4" name="Google Shape;764;p58"/>
            <p:cNvSpPr txBox="1"/>
            <p:nvPr/>
          </p:nvSpPr>
          <p:spPr>
            <a:xfrm>
              <a:off x="205238" y="3069713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LTL Property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65" name="Google Shape;765;p58"/>
          <p:cNvGrpSpPr/>
          <p:nvPr/>
        </p:nvGrpSpPr>
        <p:grpSpPr>
          <a:xfrm>
            <a:off x="1769338" y="2439714"/>
            <a:ext cx="1713900" cy="1140161"/>
            <a:chOff x="1874088" y="2372826"/>
            <a:chExt cx="1713900" cy="1140161"/>
          </a:xfrm>
        </p:grpSpPr>
        <p:sp>
          <p:nvSpPr>
            <p:cNvPr id="766" name="Google Shape;766;p58"/>
            <p:cNvSpPr/>
            <p:nvPr/>
          </p:nvSpPr>
          <p:spPr>
            <a:xfrm>
              <a:off x="2308150" y="2372826"/>
              <a:ext cx="833400" cy="778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67" name="Google Shape;767;p5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65388" y="2402750"/>
              <a:ext cx="718925" cy="71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8" name="Google Shape;768;p58"/>
            <p:cNvSpPr txBox="1"/>
            <p:nvPr/>
          </p:nvSpPr>
          <p:spPr>
            <a:xfrm>
              <a:off x="1874088" y="3182088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SPOT Toolbox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69" name="Google Shape;769;p58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770" name="Google Shape;770;p58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71" name="Google Shape;771;p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2" name="Google Shape;772;p58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78" name="Google Shape;778;p5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779" name="Google Shape;779;p59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780" name="Google Shape;78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59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59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83" name="Google Shape;783;p59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784" name="Google Shape;784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5" name="Google Shape;785;p59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6" name="Google Shape;786;p59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87" name="Google Shape;787;p59"/>
          <p:cNvSpPr/>
          <p:nvPr/>
        </p:nvSpPr>
        <p:spPr>
          <a:xfrm>
            <a:off x="1596863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59"/>
          <p:cNvGrpSpPr/>
          <p:nvPr/>
        </p:nvGrpSpPr>
        <p:grpSpPr>
          <a:xfrm>
            <a:off x="3809691" y="2344209"/>
            <a:ext cx="1087858" cy="969775"/>
            <a:chOff x="3830925" y="2317400"/>
            <a:chExt cx="1582800" cy="1507500"/>
          </a:xfrm>
        </p:grpSpPr>
        <p:pic>
          <p:nvPicPr>
            <p:cNvPr id="789" name="Google Shape;789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04644" y="2377277"/>
              <a:ext cx="1472911" cy="137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0" name="Google Shape;790;p59"/>
            <p:cNvSpPr/>
            <p:nvPr/>
          </p:nvSpPr>
          <p:spPr>
            <a:xfrm>
              <a:off x="3830925" y="2317400"/>
              <a:ext cx="1582800" cy="1507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91" name="Google Shape;791;p59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792" name="Google Shape;792;p59"/>
            <p:cNvPicPr preferRelativeResize="0"/>
            <p:nvPr/>
          </p:nvPicPr>
          <p:blipFill rotWithShape="1">
            <a:blip r:embed="rId7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3" name="Google Shape;793;p59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94" name="Google Shape;794;p59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5" name="Google Shape;79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6" name="Google Shape;796;p59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797" name="Google Shape;797;p59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798" name="Google Shape;798;p59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9" name="Google Shape;799;p59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00" name="Google Shape;800;p59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1" name="Google Shape;801;p59"/>
          <p:cNvGrpSpPr/>
          <p:nvPr/>
        </p:nvGrpSpPr>
        <p:grpSpPr>
          <a:xfrm>
            <a:off x="159763" y="2555438"/>
            <a:ext cx="1713900" cy="908700"/>
            <a:chOff x="205238" y="2491913"/>
            <a:chExt cx="1713900" cy="908700"/>
          </a:xfrm>
        </p:grpSpPr>
        <p:pic>
          <p:nvPicPr>
            <p:cNvPr id="802" name="Google Shape;802;p5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0351" y="2530925"/>
              <a:ext cx="833525" cy="4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59"/>
            <p:cNvSpPr/>
            <p:nvPr/>
          </p:nvSpPr>
          <p:spPr>
            <a:xfrm>
              <a:off x="579350" y="2491913"/>
              <a:ext cx="9657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4" name="Google Shape;804;p59"/>
            <p:cNvSpPr txBox="1"/>
            <p:nvPr/>
          </p:nvSpPr>
          <p:spPr>
            <a:xfrm>
              <a:off x="205238" y="3069713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LTL Property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5" name="Google Shape;805;p59"/>
          <p:cNvGrpSpPr/>
          <p:nvPr/>
        </p:nvGrpSpPr>
        <p:grpSpPr>
          <a:xfrm>
            <a:off x="1769338" y="2439714"/>
            <a:ext cx="1713900" cy="1140161"/>
            <a:chOff x="1874088" y="2372826"/>
            <a:chExt cx="1713900" cy="1140161"/>
          </a:xfrm>
        </p:grpSpPr>
        <p:sp>
          <p:nvSpPr>
            <p:cNvPr id="806" name="Google Shape;806;p59"/>
            <p:cNvSpPr/>
            <p:nvPr/>
          </p:nvSpPr>
          <p:spPr>
            <a:xfrm>
              <a:off x="2308150" y="2372826"/>
              <a:ext cx="833400" cy="778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07" name="Google Shape;807;p5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65388" y="2402750"/>
              <a:ext cx="718925" cy="71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8" name="Google Shape;808;p59"/>
            <p:cNvSpPr txBox="1"/>
            <p:nvPr/>
          </p:nvSpPr>
          <p:spPr>
            <a:xfrm>
              <a:off x="1874088" y="3182088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SPOT Toolbox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09" name="Google Shape;80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698" y="22943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59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811" name="Google Shape;811;p59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12" name="Google Shape;812;p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p59"/>
          <p:cNvSpPr txBox="1"/>
          <p:nvPr/>
        </p:nvSpPr>
        <p:spPr>
          <a:xfrm>
            <a:off x="3496663" y="33843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Büchi Automaton (HOA Format)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Google Shape;814;p59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20" name="Google Shape;820;p6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821" name="Google Shape;821;p60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822" name="Google Shape;82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0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60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25" name="Google Shape;825;p60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826" name="Google Shape;826;p6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7" name="Google Shape;827;p60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8" name="Google Shape;828;p60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29" name="Google Shape;829;p60"/>
          <p:cNvSpPr/>
          <p:nvPr/>
        </p:nvSpPr>
        <p:spPr>
          <a:xfrm>
            <a:off x="1596863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60"/>
          <p:cNvGrpSpPr/>
          <p:nvPr/>
        </p:nvGrpSpPr>
        <p:grpSpPr>
          <a:xfrm>
            <a:off x="3809691" y="2344209"/>
            <a:ext cx="1087858" cy="969775"/>
            <a:chOff x="3830925" y="2317400"/>
            <a:chExt cx="1582800" cy="1507500"/>
          </a:xfrm>
        </p:grpSpPr>
        <p:pic>
          <p:nvPicPr>
            <p:cNvPr id="831" name="Google Shape;831;p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04644" y="2377277"/>
              <a:ext cx="1472911" cy="137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60"/>
            <p:cNvSpPr/>
            <p:nvPr/>
          </p:nvSpPr>
          <p:spPr>
            <a:xfrm>
              <a:off x="3830925" y="2317400"/>
              <a:ext cx="1582800" cy="1507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33" name="Google Shape;833;p60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834" name="Google Shape;834;p60"/>
            <p:cNvPicPr preferRelativeResize="0"/>
            <p:nvPr/>
          </p:nvPicPr>
          <p:blipFill rotWithShape="1">
            <a:blip r:embed="rId7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5" name="Google Shape;835;p60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36" name="Google Shape;836;p60"/>
          <p:cNvSpPr/>
          <p:nvPr/>
        </p:nvSpPr>
        <p:spPr>
          <a:xfrm>
            <a:off x="5015838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60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8" name="Google Shape;83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60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840" name="Google Shape;840;p60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841" name="Google Shape;841;p60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2" name="Google Shape;842;p60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43" name="Google Shape;843;p60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44" name="Google Shape;844;p60"/>
          <p:cNvGrpSpPr/>
          <p:nvPr/>
        </p:nvGrpSpPr>
        <p:grpSpPr>
          <a:xfrm>
            <a:off x="159763" y="2555438"/>
            <a:ext cx="1713900" cy="908700"/>
            <a:chOff x="205238" y="2491913"/>
            <a:chExt cx="1713900" cy="908700"/>
          </a:xfrm>
        </p:grpSpPr>
        <p:pic>
          <p:nvPicPr>
            <p:cNvPr id="845" name="Google Shape;845;p6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0351" y="2530925"/>
              <a:ext cx="833525" cy="4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6" name="Google Shape;846;p60"/>
            <p:cNvSpPr/>
            <p:nvPr/>
          </p:nvSpPr>
          <p:spPr>
            <a:xfrm>
              <a:off x="579350" y="2491913"/>
              <a:ext cx="9657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7" name="Google Shape;847;p60"/>
            <p:cNvSpPr txBox="1"/>
            <p:nvPr/>
          </p:nvSpPr>
          <p:spPr>
            <a:xfrm>
              <a:off x="205238" y="3069713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LTL Property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48" name="Google Shape;848;p60"/>
          <p:cNvGrpSpPr/>
          <p:nvPr/>
        </p:nvGrpSpPr>
        <p:grpSpPr>
          <a:xfrm>
            <a:off x="1769338" y="2439714"/>
            <a:ext cx="1713900" cy="1140161"/>
            <a:chOff x="1874088" y="2372826"/>
            <a:chExt cx="1713900" cy="1140161"/>
          </a:xfrm>
        </p:grpSpPr>
        <p:sp>
          <p:nvSpPr>
            <p:cNvPr id="849" name="Google Shape;849;p60"/>
            <p:cNvSpPr/>
            <p:nvPr/>
          </p:nvSpPr>
          <p:spPr>
            <a:xfrm>
              <a:off x="2308150" y="2372826"/>
              <a:ext cx="833400" cy="778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50" name="Google Shape;850;p6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65388" y="2402750"/>
              <a:ext cx="718925" cy="71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1" name="Google Shape;851;p60"/>
            <p:cNvSpPr txBox="1"/>
            <p:nvPr/>
          </p:nvSpPr>
          <p:spPr>
            <a:xfrm>
              <a:off x="1874088" y="3182088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SPOT Toolbox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52" name="Google Shape;85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698" y="22943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3" name="Google Shape;853;p60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854" name="Google Shape;854;p60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55" name="Google Shape;855;p6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6" name="Google Shape;856;p60"/>
          <p:cNvSpPr txBox="1"/>
          <p:nvPr/>
        </p:nvSpPr>
        <p:spPr>
          <a:xfrm>
            <a:off x="3496663" y="33843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Büchi Automaton (HOA Format)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57" name="Google Shape;857;p60"/>
          <p:cNvGrpSpPr/>
          <p:nvPr/>
        </p:nvGrpSpPr>
        <p:grpSpPr>
          <a:xfrm>
            <a:off x="5630650" y="1749423"/>
            <a:ext cx="1087800" cy="1347352"/>
            <a:chOff x="6630600" y="2706248"/>
            <a:chExt cx="1087800" cy="1347352"/>
          </a:xfrm>
        </p:grpSpPr>
        <p:sp>
          <p:nvSpPr>
            <p:cNvPr id="858" name="Google Shape;858;p60"/>
            <p:cNvSpPr/>
            <p:nvPr/>
          </p:nvSpPr>
          <p:spPr>
            <a:xfrm>
              <a:off x="6630600" y="3513000"/>
              <a:ext cx="10878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HOA2SVL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59" name="Google Shape;859;p6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814123" y="2706248"/>
              <a:ext cx="720750" cy="720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0" name="Google Shape;860;p60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6" name="Google Shape;866;p6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867" name="Google Shape;867;p61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868" name="Google Shape;86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61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61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1" name="Google Shape;871;p61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872" name="Google Shape;872;p6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61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4" name="Google Shape;874;p61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75" name="Google Shape;875;p61"/>
          <p:cNvSpPr/>
          <p:nvPr/>
        </p:nvSpPr>
        <p:spPr>
          <a:xfrm>
            <a:off x="1596863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61"/>
          <p:cNvGrpSpPr/>
          <p:nvPr/>
        </p:nvGrpSpPr>
        <p:grpSpPr>
          <a:xfrm>
            <a:off x="3809691" y="2344209"/>
            <a:ext cx="1087858" cy="969775"/>
            <a:chOff x="3830925" y="2317400"/>
            <a:chExt cx="1582800" cy="1507500"/>
          </a:xfrm>
        </p:grpSpPr>
        <p:pic>
          <p:nvPicPr>
            <p:cNvPr id="877" name="Google Shape;877;p6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04644" y="2377277"/>
              <a:ext cx="1472911" cy="137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8" name="Google Shape;878;p61"/>
            <p:cNvSpPr/>
            <p:nvPr/>
          </p:nvSpPr>
          <p:spPr>
            <a:xfrm>
              <a:off x="3830925" y="2317400"/>
              <a:ext cx="1582800" cy="1507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79" name="Google Shape;879;p61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880" name="Google Shape;880;p61"/>
            <p:cNvPicPr preferRelativeResize="0"/>
            <p:nvPr/>
          </p:nvPicPr>
          <p:blipFill rotWithShape="1">
            <a:blip r:embed="rId7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Google Shape;881;p61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82" name="Google Shape;882;p61"/>
          <p:cNvSpPr/>
          <p:nvPr/>
        </p:nvSpPr>
        <p:spPr>
          <a:xfrm>
            <a:off x="5015838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3" name="Google Shape;883;p61"/>
          <p:cNvGrpSpPr/>
          <p:nvPr/>
        </p:nvGrpSpPr>
        <p:grpSpPr>
          <a:xfrm>
            <a:off x="7367222" y="1749417"/>
            <a:ext cx="1216116" cy="685679"/>
            <a:chOff x="6615300" y="1049761"/>
            <a:chExt cx="1831500" cy="1035300"/>
          </a:xfrm>
        </p:grpSpPr>
        <p:pic>
          <p:nvPicPr>
            <p:cNvPr id="884" name="Google Shape;884;p6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27775" y="1114475"/>
              <a:ext cx="1671022" cy="90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5" name="Google Shape;885;p61"/>
            <p:cNvSpPr/>
            <p:nvPr/>
          </p:nvSpPr>
          <p:spPr>
            <a:xfrm>
              <a:off x="6615300" y="1049761"/>
              <a:ext cx="1831500" cy="1035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86" name="Google Shape;886;p61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7" name="Google Shape;88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61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889" name="Google Shape;889;p61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890" name="Google Shape;890;p61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91" name="Google Shape;891;p61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92" name="Google Shape;892;p61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93" name="Google Shape;893;p61"/>
          <p:cNvGrpSpPr/>
          <p:nvPr/>
        </p:nvGrpSpPr>
        <p:grpSpPr>
          <a:xfrm>
            <a:off x="159763" y="2555438"/>
            <a:ext cx="1713900" cy="908700"/>
            <a:chOff x="205238" y="2491913"/>
            <a:chExt cx="1713900" cy="908700"/>
          </a:xfrm>
        </p:grpSpPr>
        <p:pic>
          <p:nvPicPr>
            <p:cNvPr id="894" name="Google Shape;894;p6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0351" y="2530925"/>
              <a:ext cx="833525" cy="4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5" name="Google Shape;895;p61"/>
            <p:cNvSpPr/>
            <p:nvPr/>
          </p:nvSpPr>
          <p:spPr>
            <a:xfrm>
              <a:off x="579350" y="2491913"/>
              <a:ext cx="9657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6" name="Google Shape;896;p61"/>
            <p:cNvSpPr txBox="1"/>
            <p:nvPr/>
          </p:nvSpPr>
          <p:spPr>
            <a:xfrm>
              <a:off x="205238" y="3069713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LTL Property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97" name="Google Shape;897;p61"/>
          <p:cNvGrpSpPr/>
          <p:nvPr/>
        </p:nvGrpSpPr>
        <p:grpSpPr>
          <a:xfrm>
            <a:off x="1769338" y="2439714"/>
            <a:ext cx="1713900" cy="1140161"/>
            <a:chOff x="1874088" y="2372826"/>
            <a:chExt cx="1713900" cy="1140161"/>
          </a:xfrm>
        </p:grpSpPr>
        <p:sp>
          <p:nvSpPr>
            <p:cNvPr id="898" name="Google Shape;898;p61"/>
            <p:cNvSpPr/>
            <p:nvPr/>
          </p:nvSpPr>
          <p:spPr>
            <a:xfrm>
              <a:off x="2308150" y="2372826"/>
              <a:ext cx="833400" cy="778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99" name="Google Shape;899;p6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65388" y="2402750"/>
              <a:ext cx="718925" cy="71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p61"/>
            <p:cNvSpPr txBox="1"/>
            <p:nvPr/>
          </p:nvSpPr>
          <p:spPr>
            <a:xfrm>
              <a:off x="1874088" y="3182088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SPOT Toolbox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01" name="Google Shape;90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698" y="22943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2" name="Google Shape;902;p61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903" name="Google Shape;903;p61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04" name="Google Shape;904;p6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5" name="Google Shape;905;p61"/>
          <p:cNvSpPr txBox="1"/>
          <p:nvPr/>
        </p:nvSpPr>
        <p:spPr>
          <a:xfrm>
            <a:off x="3496663" y="33843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Büchi Automaton (HOA Format)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6" name="Google Shape;90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31240">
            <a:off x="6649736" y="192532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7" name="Google Shape;907;p61"/>
          <p:cNvGrpSpPr/>
          <p:nvPr/>
        </p:nvGrpSpPr>
        <p:grpSpPr>
          <a:xfrm>
            <a:off x="5630650" y="1749423"/>
            <a:ext cx="1087800" cy="1347352"/>
            <a:chOff x="6630600" y="2706248"/>
            <a:chExt cx="1087800" cy="1347352"/>
          </a:xfrm>
        </p:grpSpPr>
        <p:sp>
          <p:nvSpPr>
            <p:cNvPr id="908" name="Google Shape;908;p61"/>
            <p:cNvSpPr/>
            <p:nvPr/>
          </p:nvSpPr>
          <p:spPr>
            <a:xfrm>
              <a:off x="6630600" y="3513000"/>
              <a:ext cx="10878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HOA2SVL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09" name="Google Shape;909;p6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14123" y="2706248"/>
              <a:ext cx="720750" cy="720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0" name="Google Shape;910;p61"/>
          <p:cNvSpPr txBox="1"/>
          <p:nvPr/>
        </p:nvSpPr>
        <p:spPr>
          <a:xfrm>
            <a:off x="7118325" y="238486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.exp File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1" name="Google Shape;911;p61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Context</a:t>
            </a:r>
            <a:endParaRPr b="1" sz="1800"/>
          </a:p>
        </p:txBody>
      </p:sp>
      <p:sp>
        <p:nvSpPr>
          <p:cNvPr id="122" name="Google Shape;122;p17"/>
          <p:cNvSpPr txBox="1"/>
          <p:nvPr/>
        </p:nvSpPr>
        <p:spPr>
          <a:xfrm>
            <a:off x="727650" y="683150"/>
            <a:ext cx="76887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Companies are making use of the BPMN notation to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represent their business processes.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They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hire experts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to analyse and design the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most adequate BPMN process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according to their needs.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r>
              <a:rPr lang="fr" sz="1800">
                <a:latin typeface="Lato"/>
                <a:ea typeface="Lato"/>
                <a:cs typeface="Lato"/>
                <a:sym typeface="Lato"/>
              </a:rPr>
              <a:t>They also expect the experts to build a process having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desired behaviour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These processes are often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syntactically/semantically incorrect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r>
              <a:rPr lang="fr" sz="1800">
                <a:latin typeface="Lato"/>
                <a:ea typeface="Lato"/>
                <a:cs typeface="Lato"/>
                <a:sym typeface="Lato"/>
              </a:rPr>
              <a:t>Often, they do not meet the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expected requirements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17" name="Google Shape;917;p6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918" name="Google Shape;918;p62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919" name="Google Shape;91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62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62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2" name="Google Shape;922;p62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923" name="Google Shape;923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4" name="Google Shape;924;p62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5" name="Google Shape;925;p62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26" name="Google Shape;926;p62"/>
          <p:cNvSpPr/>
          <p:nvPr/>
        </p:nvSpPr>
        <p:spPr>
          <a:xfrm>
            <a:off x="1596863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62"/>
          <p:cNvGrpSpPr/>
          <p:nvPr/>
        </p:nvGrpSpPr>
        <p:grpSpPr>
          <a:xfrm>
            <a:off x="3809691" y="2344209"/>
            <a:ext cx="1087858" cy="969775"/>
            <a:chOff x="3830925" y="2317400"/>
            <a:chExt cx="1582800" cy="1507500"/>
          </a:xfrm>
        </p:grpSpPr>
        <p:pic>
          <p:nvPicPr>
            <p:cNvPr id="928" name="Google Shape;928;p6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04644" y="2377277"/>
              <a:ext cx="1472911" cy="137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9" name="Google Shape;929;p62"/>
            <p:cNvSpPr/>
            <p:nvPr/>
          </p:nvSpPr>
          <p:spPr>
            <a:xfrm>
              <a:off x="3830925" y="2317400"/>
              <a:ext cx="1582800" cy="1507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30" name="Google Shape;930;p62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931" name="Google Shape;931;p62"/>
            <p:cNvPicPr preferRelativeResize="0"/>
            <p:nvPr/>
          </p:nvPicPr>
          <p:blipFill rotWithShape="1">
            <a:blip r:embed="rId7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62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33" name="Google Shape;933;p62"/>
          <p:cNvSpPr/>
          <p:nvPr/>
        </p:nvSpPr>
        <p:spPr>
          <a:xfrm>
            <a:off x="5015838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62"/>
          <p:cNvGrpSpPr/>
          <p:nvPr/>
        </p:nvGrpSpPr>
        <p:grpSpPr>
          <a:xfrm>
            <a:off x="7367222" y="1749417"/>
            <a:ext cx="1216116" cy="685679"/>
            <a:chOff x="6615300" y="1049761"/>
            <a:chExt cx="1831500" cy="1035300"/>
          </a:xfrm>
        </p:grpSpPr>
        <p:pic>
          <p:nvPicPr>
            <p:cNvPr id="935" name="Google Shape;935;p6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27775" y="1114475"/>
              <a:ext cx="1671022" cy="90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6" name="Google Shape;936;p62"/>
            <p:cNvSpPr/>
            <p:nvPr/>
          </p:nvSpPr>
          <p:spPr>
            <a:xfrm>
              <a:off x="6615300" y="1049761"/>
              <a:ext cx="1831500" cy="1035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37" name="Google Shape;937;p62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8" name="Google Shape;93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9" name="Google Shape;939;p62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940" name="Google Shape;940;p62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941" name="Google Shape;941;p62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2" name="Google Shape;942;p62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943" name="Google Shape;943;p62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44" name="Google Shape;944;p62"/>
          <p:cNvGrpSpPr/>
          <p:nvPr/>
        </p:nvGrpSpPr>
        <p:grpSpPr>
          <a:xfrm>
            <a:off x="159763" y="2555438"/>
            <a:ext cx="1713900" cy="908700"/>
            <a:chOff x="205238" y="2491913"/>
            <a:chExt cx="1713900" cy="908700"/>
          </a:xfrm>
        </p:grpSpPr>
        <p:pic>
          <p:nvPicPr>
            <p:cNvPr id="945" name="Google Shape;945;p6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0351" y="2530925"/>
              <a:ext cx="833525" cy="4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6" name="Google Shape;946;p62"/>
            <p:cNvSpPr/>
            <p:nvPr/>
          </p:nvSpPr>
          <p:spPr>
            <a:xfrm>
              <a:off x="579350" y="2491913"/>
              <a:ext cx="9657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7" name="Google Shape;947;p62"/>
            <p:cNvSpPr txBox="1"/>
            <p:nvPr/>
          </p:nvSpPr>
          <p:spPr>
            <a:xfrm>
              <a:off x="205238" y="3069713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LTL Property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48" name="Google Shape;948;p62"/>
          <p:cNvGrpSpPr/>
          <p:nvPr/>
        </p:nvGrpSpPr>
        <p:grpSpPr>
          <a:xfrm>
            <a:off x="1769338" y="2439714"/>
            <a:ext cx="1713900" cy="1140161"/>
            <a:chOff x="1874088" y="2372826"/>
            <a:chExt cx="1713900" cy="1140161"/>
          </a:xfrm>
        </p:grpSpPr>
        <p:sp>
          <p:nvSpPr>
            <p:cNvPr id="949" name="Google Shape;949;p62"/>
            <p:cNvSpPr/>
            <p:nvPr/>
          </p:nvSpPr>
          <p:spPr>
            <a:xfrm>
              <a:off x="2308150" y="2372826"/>
              <a:ext cx="833400" cy="778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50" name="Google Shape;950;p6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65388" y="2402750"/>
              <a:ext cx="718925" cy="71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1" name="Google Shape;951;p62"/>
            <p:cNvSpPr txBox="1"/>
            <p:nvPr/>
          </p:nvSpPr>
          <p:spPr>
            <a:xfrm>
              <a:off x="1874088" y="3182088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SPOT Toolbox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52" name="Google Shape;95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698" y="22943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62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954" name="Google Shape;954;p62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55" name="Google Shape;955;p6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6" name="Google Shape;956;p62"/>
          <p:cNvSpPr txBox="1"/>
          <p:nvPr/>
        </p:nvSpPr>
        <p:spPr>
          <a:xfrm>
            <a:off x="3496663" y="33843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Büchi Automaton (HOA Format)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7" name="Google Shape;95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31240">
            <a:off x="6649736" y="1925324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75843">
            <a:off x="6827523" y="2672762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9" name="Google Shape;959;p62"/>
          <p:cNvGrpSpPr/>
          <p:nvPr/>
        </p:nvGrpSpPr>
        <p:grpSpPr>
          <a:xfrm>
            <a:off x="7367188" y="2715784"/>
            <a:ext cx="1216200" cy="906000"/>
            <a:chOff x="1019625" y="3437809"/>
            <a:chExt cx="1216200" cy="906000"/>
          </a:xfrm>
        </p:grpSpPr>
        <p:pic>
          <p:nvPicPr>
            <p:cNvPr id="960" name="Google Shape;960;p6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55250" y="3504550"/>
              <a:ext cx="1027752" cy="77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1" name="Google Shape;961;p62"/>
            <p:cNvSpPr/>
            <p:nvPr/>
          </p:nvSpPr>
          <p:spPr>
            <a:xfrm>
              <a:off x="1019625" y="3437809"/>
              <a:ext cx="1216200" cy="9060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62" name="Google Shape;962;p62"/>
          <p:cNvGrpSpPr/>
          <p:nvPr/>
        </p:nvGrpSpPr>
        <p:grpSpPr>
          <a:xfrm>
            <a:off x="5630650" y="1749423"/>
            <a:ext cx="1087800" cy="1347352"/>
            <a:chOff x="6630600" y="2706248"/>
            <a:chExt cx="1087800" cy="1347352"/>
          </a:xfrm>
        </p:grpSpPr>
        <p:sp>
          <p:nvSpPr>
            <p:cNvPr id="963" name="Google Shape;963;p62"/>
            <p:cNvSpPr/>
            <p:nvPr/>
          </p:nvSpPr>
          <p:spPr>
            <a:xfrm>
              <a:off x="6630600" y="3513000"/>
              <a:ext cx="10878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HOA2SVL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64" name="Google Shape;964;p6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14123" y="2706248"/>
              <a:ext cx="720750" cy="720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5" name="Google Shape;965;p62"/>
          <p:cNvSpPr txBox="1"/>
          <p:nvPr/>
        </p:nvSpPr>
        <p:spPr>
          <a:xfrm>
            <a:off x="7118325" y="238486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.exp File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6" name="Google Shape;966;p62"/>
          <p:cNvSpPr txBox="1"/>
          <p:nvPr/>
        </p:nvSpPr>
        <p:spPr>
          <a:xfrm>
            <a:off x="7118325" y="3678025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Büchi Automaton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(BCG Format)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7" name="Google Shape;967;p62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73" name="Google Shape;973;p6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974" name="Google Shape;974;p63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975" name="Google Shape;97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36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63"/>
          <p:cNvSpPr/>
          <p:nvPr/>
        </p:nvSpPr>
        <p:spPr>
          <a:xfrm>
            <a:off x="1545588" y="82143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63"/>
          <p:cNvSpPr/>
          <p:nvPr/>
        </p:nvSpPr>
        <p:spPr>
          <a:xfrm>
            <a:off x="2151225" y="69050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78" name="Google Shape;978;p63"/>
          <p:cNvGrpSpPr/>
          <p:nvPr/>
        </p:nvGrpSpPr>
        <p:grpSpPr>
          <a:xfrm>
            <a:off x="3590524" y="396860"/>
            <a:ext cx="1666200" cy="1372153"/>
            <a:chOff x="3806299" y="448760"/>
            <a:chExt cx="1666200" cy="1372153"/>
          </a:xfrm>
        </p:grpSpPr>
        <p:pic>
          <p:nvPicPr>
            <p:cNvPr id="979" name="Google Shape;979;p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424" y="523128"/>
              <a:ext cx="1139962" cy="977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0" name="Google Shape;980;p63"/>
            <p:cNvSpPr/>
            <p:nvPr/>
          </p:nvSpPr>
          <p:spPr>
            <a:xfrm>
              <a:off x="4031777" y="448760"/>
              <a:ext cx="1247700" cy="112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1" name="Google Shape;981;p63"/>
            <p:cNvSpPr txBox="1"/>
            <p:nvPr/>
          </p:nvSpPr>
          <p:spPr>
            <a:xfrm>
              <a:off x="3806299" y="1567713"/>
              <a:ext cx="16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LNT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82" name="Google Shape;982;p63"/>
          <p:cNvSpPr/>
          <p:nvPr/>
        </p:nvSpPr>
        <p:spPr>
          <a:xfrm>
            <a:off x="1596863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3" name="Google Shape;983;p63"/>
          <p:cNvGrpSpPr/>
          <p:nvPr/>
        </p:nvGrpSpPr>
        <p:grpSpPr>
          <a:xfrm>
            <a:off x="3809691" y="2344209"/>
            <a:ext cx="1087858" cy="969775"/>
            <a:chOff x="3830925" y="2317400"/>
            <a:chExt cx="1582800" cy="1507500"/>
          </a:xfrm>
        </p:grpSpPr>
        <p:pic>
          <p:nvPicPr>
            <p:cNvPr id="984" name="Google Shape;984;p6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04644" y="2377277"/>
              <a:ext cx="1472911" cy="137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5" name="Google Shape;985;p63"/>
            <p:cNvSpPr/>
            <p:nvPr/>
          </p:nvSpPr>
          <p:spPr>
            <a:xfrm>
              <a:off x="3830925" y="2317400"/>
              <a:ext cx="1582800" cy="1507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86" name="Google Shape;986;p63"/>
          <p:cNvGrpSpPr/>
          <p:nvPr/>
        </p:nvGrpSpPr>
        <p:grpSpPr>
          <a:xfrm>
            <a:off x="433575" y="617976"/>
            <a:ext cx="1002900" cy="685676"/>
            <a:chOff x="578500" y="531701"/>
            <a:chExt cx="1002900" cy="685676"/>
          </a:xfrm>
        </p:grpSpPr>
        <p:pic>
          <p:nvPicPr>
            <p:cNvPr id="987" name="Google Shape;987;p63"/>
            <p:cNvPicPr preferRelativeResize="0"/>
            <p:nvPr/>
          </p:nvPicPr>
          <p:blipFill rotWithShape="1">
            <a:blip r:embed="rId7">
              <a:alphaModFix/>
            </a:blip>
            <a:srcRect b="0" l="0" r="2505" t="0"/>
            <a:stretch/>
          </p:blipFill>
          <p:spPr>
            <a:xfrm>
              <a:off x="599731" y="531701"/>
              <a:ext cx="934800" cy="68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8" name="Google Shape;988;p63"/>
            <p:cNvSpPr/>
            <p:nvPr/>
          </p:nvSpPr>
          <p:spPr>
            <a:xfrm>
              <a:off x="578500" y="604225"/>
              <a:ext cx="1002900" cy="48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89" name="Google Shape;989;p63"/>
          <p:cNvSpPr/>
          <p:nvPr/>
        </p:nvSpPr>
        <p:spPr>
          <a:xfrm>
            <a:off x="5015838" y="2689750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63"/>
          <p:cNvGrpSpPr/>
          <p:nvPr/>
        </p:nvGrpSpPr>
        <p:grpSpPr>
          <a:xfrm>
            <a:off x="7367222" y="1749417"/>
            <a:ext cx="1216116" cy="685679"/>
            <a:chOff x="6615300" y="1049761"/>
            <a:chExt cx="1831500" cy="1035300"/>
          </a:xfrm>
        </p:grpSpPr>
        <p:pic>
          <p:nvPicPr>
            <p:cNvPr id="991" name="Google Shape;991;p6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27775" y="1114475"/>
              <a:ext cx="1671022" cy="90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p63"/>
            <p:cNvSpPr/>
            <p:nvPr/>
          </p:nvSpPr>
          <p:spPr>
            <a:xfrm>
              <a:off x="6615300" y="1049761"/>
              <a:ext cx="1831500" cy="1035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93" name="Google Shape;993;p63"/>
          <p:cNvSpPr/>
          <p:nvPr/>
        </p:nvSpPr>
        <p:spPr>
          <a:xfrm>
            <a:off x="5165188" y="8242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4" name="Google Shape;99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098" y="4574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5" name="Google Shape;995;p63"/>
          <p:cNvGrpSpPr/>
          <p:nvPr/>
        </p:nvGrpSpPr>
        <p:grpSpPr>
          <a:xfrm>
            <a:off x="7210063" y="457484"/>
            <a:ext cx="1713900" cy="1250916"/>
            <a:chOff x="7160388" y="509384"/>
            <a:chExt cx="1713900" cy="1250916"/>
          </a:xfrm>
        </p:grpSpPr>
        <p:grpSp>
          <p:nvGrpSpPr>
            <p:cNvPr id="996" name="Google Shape;996;p63"/>
            <p:cNvGrpSpPr/>
            <p:nvPr/>
          </p:nvGrpSpPr>
          <p:grpSpPr>
            <a:xfrm>
              <a:off x="7409250" y="509384"/>
              <a:ext cx="1216200" cy="906000"/>
              <a:chOff x="1019625" y="3437809"/>
              <a:chExt cx="1216200" cy="906000"/>
            </a:xfrm>
          </p:grpSpPr>
          <p:pic>
            <p:nvPicPr>
              <p:cNvPr id="997" name="Google Shape;997;p6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155250" y="3504550"/>
                <a:ext cx="1027752" cy="77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8" name="Google Shape;998;p63"/>
              <p:cNvSpPr/>
              <p:nvPr/>
            </p:nvSpPr>
            <p:spPr>
              <a:xfrm>
                <a:off x="1019625" y="3437809"/>
                <a:ext cx="1216200" cy="906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999" name="Google Shape;999;p63"/>
            <p:cNvSpPr txBox="1"/>
            <p:nvPr/>
          </p:nvSpPr>
          <p:spPr>
            <a:xfrm>
              <a:off x="7160388" y="1429400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BCG Specification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00" name="Google Shape;1000;p63"/>
          <p:cNvGrpSpPr/>
          <p:nvPr/>
        </p:nvGrpSpPr>
        <p:grpSpPr>
          <a:xfrm>
            <a:off x="159763" y="2555438"/>
            <a:ext cx="1713900" cy="908700"/>
            <a:chOff x="205238" y="2491913"/>
            <a:chExt cx="1713900" cy="908700"/>
          </a:xfrm>
        </p:grpSpPr>
        <p:pic>
          <p:nvPicPr>
            <p:cNvPr id="1001" name="Google Shape;1001;p6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0351" y="2530925"/>
              <a:ext cx="833525" cy="46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2" name="Google Shape;1002;p63"/>
            <p:cNvSpPr/>
            <p:nvPr/>
          </p:nvSpPr>
          <p:spPr>
            <a:xfrm>
              <a:off x="579350" y="2491913"/>
              <a:ext cx="9657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3" name="Google Shape;1003;p63"/>
            <p:cNvSpPr txBox="1"/>
            <p:nvPr/>
          </p:nvSpPr>
          <p:spPr>
            <a:xfrm>
              <a:off x="205238" y="3069713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LTL Property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04" name="Google Shape;1004;p63"/>
          <p:cNvGrpSpPr/>
          <p:nvPr/>
        </p:nvGrpSpPr>
        <p:grpSpPr>
          <a:xfrm>
            <a:off x="1769338" y="2439714"/>
            <a:ext cx="1713900" cy="1140161"/>
            <a:chOff x="1874088" y="2372826"/>
            <a:chExt cx="1713900" cy="1140161"/>
          </a:xfrm>
        </p:grpSpPr>
        <p:sp>
          <p:nvSpPr>
            <p:cNvPr id="1005" name="Google Shape;1005;p63"/>
            <p:cNvSpPr/>
            <p:nvPr/>
          </p:nvSpPr>
          <p:spPr>
            <a:xfrm>
              <a:off x="2308150" y="2372826"/>
              <a:ext cx="833400" cy="778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06" name="Google Shape;1006;p6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65388" y="2402750"/>
              <a:ext cx="718925" cy="71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7" name="Google Shape;1007;p63"/>
            <p:cNvSpPr txBox="1"/>
            <p:nvPr/>
          </p:nvSpPr>
          <p:spPr>
            <a:xfrm>
              <a:off x="1874088" y="3182088"/>
              <a:ext cx="1713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SPOT Toolbox</a:t>
              </a:r>
              <a:endParaRPr b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008" name="Google Shape;100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698" y="2294374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9" name="Google Shape;1009;p63"/>
          <p:cNvGrpSpPr/>
          <p:nvPr/>
        </p:nvGrpSpPr>
        <p:grpSpPr>
          <a:xfrm>
            <a:off x="5758050" y="494150"/>
            <a:ext cx="950700" cy="933300"/>
            <a:chOff x="5739675" y="546050"/>
            <a:chExt cx="950700" cy="933300"/>
          </a:xfrm>
        </p:grpSpPr>
        <p:sp>
          <p:nvSpPr>
            <p:cNvPr id="1010" name="Google Shape;1010;p63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11" name="Google Shape;1011;p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2" name="Google Shape;1012;p63"/>
          <p:cNvSpPr txBox="1"/>
          <p:nvPr/>
        </p:nvSpPr>
        <p:spPr>
          <a:xfrm>
            <a:off x="3496663" y="33843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Büchi Automaton (HOA Format)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3" name="Google Shape;101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31240">
            <a:off x="6649736" y="1925324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75843">
            <a:off x="6827523" y="2672762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5" name="Google Shape;1015;p63"/>
          <p:cNvGrpSpPr/>
          <p:nvPr/>
        </p:nvGrpSpPr>
        <p:grpSpPr>
          <a:xfrm>
            <a:off x="7367188" y="2715784"/>
            <a:ext cx="1216200" cy="906000"/>
            <a:chOff x="1019625" y="3437809"/>
            <a:chExt cx="1216200" cy="906000"/>
          </a:xfrm>
        </p:grpSpPr>
        <p:pic>
          <p:nvPicPr>
            <p:cNvPr id="1016" name="Google Shape;1016;p6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55250" y="3504550"/>
              <a:ext cx="1027752" cy="77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7" name="Google Shape;1017;p63"/>
            <p:cNvSpPr/>
            <p:nvPr/>
          </p:nvSpPr>
          <p:spPr>
            <a:xfrm>
              <a:off x="1019625" y="3437809"/>
              <a:ext cx="1216200" cy="9060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18" name="Google Shape;1018;p63"/>
          <p:cNvGrpSpPr/>
          <p:nvPr/>
        </p:nvGrpSpPr>
        <p:grpSpPr>
          <a:xfrm>
            <a:off x="5630650" y="1749423"/>
            <a:ext cx="1087800" cy="1347352"/>
            <a:chOff x="6630600" y="2706248"/>
            <a:chExt cx="1087800" cy="1347352"/>
          </a:xfrm>
        </p:grpSpPr>
        <p:sp>
          <p:nvSpPr>
            <p:cNvPr id="1019" name="Google Shape;1019;p63"/>
            <p:cNvSpPr/>
            <p:nvPr/>
          </p:nvSpPr>
          <p:spPr>
            <a:xfrm>
              <a:off x="6630600" y="3513000"/>
              <a:ext cx="1087800" cy="540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HOA2SVL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20" name="Google Shape;1020;p6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14123" y="2706248"/>
              <a:ext cx="720750" cy="720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1" name="Google Shape;1021;p63"/>
          <p:cNvSpPr txBox="1"/>
          <p:nvPr/>
        </p:nvSpPr>
        <p:spPr>
          <a:xfrm>
            <a:off x="7118325" y="238486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.exp File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2" name="Google Shape;1022;p63"/>
          <p:cNvSpPr txBox="1"/>
          <p:nvPr/>
        </p:nvSpPr>
        <p:spPr>
          <a:xfrm>
            <a:off x="7118325" y="3678025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Büchi Automaton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(BCG Format)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Google Shape;1023;p63"/>
          <p:cNvSpPr txBox="1"/>
          <p:nvPr/>
        </p:nvSpPr>
        <p:spPr>
          <a:xfrm>
            <a:off x="78063" y="1205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4" name="Google Shape;102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076998" y="3050362"/>
            <a:ext cx="539691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5" name="Google Shape;1025;p63"/>
          <p:cNvGrpSpPr/>
          <p:nvPr/>
        </p:nvGrpSpPr>
        <p:grpSpPr>
          <a:xfrm>
            <a:off x="5302450" y="3678015"/>
            <a:ext cx="1744200" cy="647700"/>
            <a:chOff x="994075" y="3792527"/>
            <a:chExt cx="1744200" cy="647700"/>
          </a:xfrm>
        </p:grpSpPr>
        <p:sp>
          <p:nvSpPr>
            <p:cNvPr id="1026" name="Google Shape;1026;p63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27" name="Google Shape;1027;p6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8" name="Google Shape;1028;p63"/>
          <p:cNvSpPr txBox="1"/>
          <p:nvPr/>
        </p:nvSpPr>
        <p:spPr>
          <a:xfrm>
            <a:off x="5317588" y="427896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34" name="Google Shape;1034;p6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035" name="Google Shape;1035;p64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grpSp>
        <p:nvGrpSpPr>
          <p:cNvPr id="1036" name="Google Shape;1036;p64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037" name="Google Shape;1037;p64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38" name="Google Shape;1038;p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9" name="Google Shape;1039;p64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45" name="Google Shape;1045;p6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046" name="Google Shape;1046;p65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grpSp>
        <p:nvGrpSpPr>
          <p:cNvPr id="1047" name="Google Shape;1047;p65"/>
          <p:cNvGrpSpPr/>
          <p:nvPr/>
        </p:nvGrpSpPr>
        <p:grpSpPr>
          <a:xfrm>
            <a:off x="3107800" y="884425"/>
            <a:ext cx="950700" cy="933300"/>
            <a:chOff x="5739675" y="546050"/>
            <a:chExt cx="950700" cy="933300"/>
          </a:xfrm>
        </p:grpSpPr>
        <p:sp>
          <p:nvSpPr>
            <p:cNvPr id="1048" name="Google Shape;1048;p65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49" name="Google Shape;1049;p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0" name="Google Shape;1050;p65"/>
          <p:cNvSpPr/>
          <p:nvPr/>
        </p:nvSpPr>
        <p:spPr>
          <a:xfrm>
            <a:off x="2474388" y="121171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1" name="Google Shape;1051;p65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052" name="Google Shape;1052;p65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53" name="Google Shape;1053;p6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4" name="Google Shape;1054;p65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60" name="Google Shape;1060;p6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061" name="Google Shape;1061;p66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1062" name="Google Shape;106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44979">
            <a:off x="4080548" y="482549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3" name="Google Shape;1063;p66"/>
          <p:cNvGrpSpPr/>
          <p:nvPr/>
        </p:nvGrpSpPr>
        <p:grpSpPr>
          <a:xfrm>
            <a:off x="3107800" y="884425"/>
            <a:ext cx="950700" cy="933300"/>
            <a:chOff x="5739675" y="546050"/>
            <a:chExt cx="950700" cy="933300"/>
          </a:xfrm>
        </p:grpSpPr>
        <p:sp>
          <p:nvSpPr>
            <p:cNvPr id="1064" name="Google Shape;1064;p66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65" name="Google Shape;1065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6" name="Google Shape;1066;p66"/>
          <p:cNvSpPr/>
          <p:nvPr/>
        </p:nvSpPr>
        <p:spPr>
          <a:xfrm>
            <a:off x="2474388" y="121171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7" name="Google Shape;1067;p66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068" name="Google Shape;1068;p66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69" name="Google Shape;1069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0" name="Google Shape;1070;p66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1" name="Google Shape;1071;p66"/>
          <p:cNvPicPr preferRelativeResize="0"/>
          <p:nvPr/>
        </p:nvPicPr>
        <p:blipFill rotWithShape="1">
          <a:blip r:embed="rId7">
            <a:alphaModFix/>
          </a:blip>
          <a:srcRect b="51030" l="11650" r="9893" t="0"/>
          <a:stretch/>
        </p:blipFill>
        <p:spPr>
          <a:xfrm>
            <a:off x="4716425" y="459475"/>
            <a:ext cx="1199525" cy="5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77" name="Google Shape;1077;p6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078" name="Google Shape;1078;p67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1079" name="Google Shape;107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44979">
            <a:off x="4080548" y="482549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0" name="Google Shape;1080;p67"/>
          <p:cNvGrpSpPr/>
          <p:nvPr/>
        </p:nvGrpSpPr>
        <p:grpSpPr>
          <a:xfrm>
            <a:off x="3107800" y="884425"/>
            <a:ext cx="950700" cy="933300"/>
            <a:chOff x="5739675" y="546050"/>
            <a:chExt cx="950700" cy="933300"/>
          </a:xfrm>
        </p:grpSpPr>
        <p:sp>
          <p:nvSpPr>
            <p:cNvPr id="1081" name="Google Shape;1081;p67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82" name="Google Shape;1082;p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3" name="Google Shape;1083;p67"/>
          <p:cNvSpPr/>
          <p:nvPr/>
        </p:nvSpPr>
        <p:spPr>
          <a:xfrm>
            <a:off x="2474388" y="121171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4" name="Google Shape;1084;p67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085" name="Google Shape;1085;p67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86" name="Google Shape;1086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7" name="Google Shape;1087;p67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8" name="Google Shape;1088;p67"/>
          <p:cNvPicPr preferRelativeResize="0"/>
          <p:nvPr/>
        </p:nvPicPr>
        <p:blipFill rotWithShape="1">
          <a:blip r:embed="rId7">
            <a:alphaModFix/>
          </a:blip>
          <a:srcRect b="5551" l="10574" r="10566" t="49457"/>
          <a:stretch/>
        </p:blipFill>
        <p:spPr>
          <a:xfrm>
            <a:off x="4907125" y="1096175"/>
            <a:ext cx="1168126" cy="4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67"/>
          <p:cNvPicPr preferRelativeResize="0"/>
          <p:nvPr/>
        </p:nvPicPr>
        <p:blipFill rotWithShape="1">
          <a:blip r:embed="rId7">
            <a:alphaModFix/>
          </a:blip>
          <a:srcRect b="51030" l="11650" r="9893" t="0"/>
          <a:stretch/>
        </p:blipFill>
        <p:spPr>
          <a:xfrm>
            <a:off x="4716425" y="459475"/>
            <a:ext cx="1199525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3419">
            <a:off x="4231798" y="1187249"/>
            <a:ext cx="539692" cy="6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8725" y="1606225"/>
            <a:ext cx="3522598" cy="4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67"/>
          <p:cNvSpPr/>
          <p:nvPr/>
        </p:nvSpPr>
        <p:spPr>
          <a:xfrm>
            <a:off x="4863425" y="1606175"/>
            <a:ext cx="3553200" cy="45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3" name="Google Shape;1093;p67"/>
          <p:cNvSpPr txBox="1"/>
          <p:nvPr/>
        </p:nvSpPr>
        <p:spPr>
          <a:xfrm>
            <a:off x="5783063" y="2030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Counterexample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99" name="Google Shape;1099;p6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100" name="Google Shape;1100;p68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1101" name="Google Shape;110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44979">
            <a:off x="4080548" y="482549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2" name="Google Shape;1102;p68"/>
          <p:cNvGrpSpPr/>
          <p:nvPr/>
        </p:nvGrpSpPr>
        <p:grpSpPr>
          <a:xfrm>
            <a:off x="3107800" y="884425"/>
            <a:ext cx="950700" cy="933300"/>
            <a:chOff x="5739675" y="546050"/>
            <a:chExt cx="950700" cy="933300"/>
          </a:xfrm>
        </p:grpSpPr>
        <p:sp>
          <p:nvSpPr>
            <p:cNvPr id="1103" name="Google Shape;1103;p68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04" name="Google Shape;1104;p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5" name="Google Shape;1105;p68"/>
          <p:cNvSpPr/>
          <p:nvPr/>
        </p:nvSpPr>
        <p:spPr>
          <a:xfrm>
            <a:off x="2474388" y="121171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6" name="Google Shape;1106;p68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107" name="Google Shape;1107;p68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08" name="Google Shape;1108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9" name="Google Shape;1109;p68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0" name="Google Shape;1110;p68"/>
          <p:cNvPicPr preferRelativeResize="0"/>
          <p:nvPr/>
        </p:nvPicPr>
        <p:blipFill rotWithShape="1">
          <a:blip r:embed="rId7">
            <a:alphaModFix/>
          </a:blip>
          <a:srcRect b="5551" l="10574" r="10566" t="49457"/>
          <a:stretch/>
        </p:blipFill>
        <p:spPr>
          <a:xfrm>
            <a:off x="4907125" y="1096175"/>
            <a:ext cx="1168126" cy="4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68"/>
          <p:cNvPicPr preferRelativeResize="0"/>
          <p:nvPr/>
        </p:nvPicPr>
        <p:blipFill rotWithShape="1">
          <a:blip r:embed="rId7">
            <a:alphaModFix/>
          </a:blip>
          <a:srcRect b="51030" l="11650" r="9893" t="0"/>
          <a:stretch/>
        </p:blipFill>
        <p:spPr>
          <a:xfrm>
            <a:off x="4716425" y="459475"/>
            <a:ext cx="1199525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3419">
            <a:off x="4231798" y="1187249"/>
            <a:ext cx="539692" cy="6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8725" y="1606225"/>
            <a:ext cx="3522598" cy="4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68"/>
          <p:cNvSpPr/>
          <p:nvPr/>
        </p:nvSpPr>
        <p:spPr>
          <a:xfrm>
            <a:off x="4863425" y="1606175"/>
            <a:ext cx="3553200" cy="45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5" name="Google Shape;1115;p68"/>
          <p:cNvSpPr txBox="1"/>
          <p:nvPr/>
        </p:nvSpPr>
        <p:spPr>
          <a:xfrm>
            <a:off x="5783063" y="2030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Counterexample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6" name="Google Shape;1116;p68"/>
          <p:cNvSpPr/>
          <p:nvPr/>
        </p:nvSpPr>
        <p:spPr>
          <a:xfrm rot="5400000">
            <a:off x="7909988" y="23548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68"/>
          <p:cNvSpPr/>
          <p:nvPr/>
        </p:nvSpPr>
        <p:spPr>
          <a:xfrm>
            <a:off x="7675400" y="289665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23" name="Google Shape;1123;p6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124" name="Google Shape;1124;p69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1125" name="Google Shape;112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44979">
            <a:off x="4080548" y="482549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6" name="Google Shape;1126;p69"/>
          <p:cNvGrpSpPr/>
          <p:nvPr/>
        </p:nvGrpSpPr>
        <p:grpSpPr>
          <a:xfrm>
            <a:off x="3107800" y="884425"/>
            <a:ext cx="950700" cy="933300"/>
            <a:chOff x="5739675" y="546050"/>
            <a:chExt cx="950700" cy="933300"/>
          </a:xfrm>
        </p:grpSpPr>
        <p:sp>
          <p:nvSpPr>
            <p:cNvPr id="1127" name="Google Shape;1127;p69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28" name="Google Shape;1128;p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9" name="Google Shape;1129;p69"/>
          <p:cNvSpPr/>
          <p:nvPr/>
        </p:nvSpPr>
        <p:spPr>
          <a:xfrm>
            <a:off x="2474388" y="121171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0" name="Google Shape;1130;p69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131" name="Google Shape;1131;p69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32" name="Google Shape;1132;p6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3" name="Google Shape;1133;p69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4" name="Google Shape;1134;p69"/>
          <p:cNvPicPr preferRelativeResize="0"/>
          <p:nvPr/>
        </p:nvPicPr>
        <p:blipFill rotWithShape="1">
          <a:blip r:embed="rId7">
            <a:alphaModFix/>
          </a:blip>
          <a:srcRect b="5551" l="10574" r="10566" t="49457"/>
          <a:stretch/>
        </p:blipFill>
        <p:spPr>
          <a:xfrm>
            <a:off x="4907125" y="1096175"/>
            <a:ext cx="1168126" cy="4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69"/>
          <p:cNvPicPr preferRelativeResize="0"/>
          <p:nvPr/>
        </p:nvPicPr>
        <p:blipFill rotWithShape="1">
          <a:blip r:embed="rId7">
            <a:alphaModFix/>
          </a:blip>
          <a:srcRect b="51030" l="11650" r="9893" t="0"/>
          <a:stretch/>
        </p:blipFill>
        <p:spPr>
          <a:xfrm>
            <a:off x="4716425" y="459475"/>
            <a:ext cx="1199525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3419">
            <a:off x="4231798" y="1187249"/>
            <a:ext cx="539692" cy="6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8725" y="1606225"/>
            <a:ext cx="3522598" cy="4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69"/>
          <p:cNvSpPr/>
          <p:nvPr/>
        </p:nvSpPr>
        <p:spPr>
          <a:xfrm>
            <a:off x="4863425" y="1606175"/>
            <a:ext cx="3553200" cy="45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9" name="Google Shape;1139;p69"/>
          <p:cNvSpPr txBox="1"/>
          <p:nvPr/>
        </p:nvSpPr>
        <p:spPr>
          <a:xfrm>
            <a:off x="5783063" y="2030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Counterexample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0" name="Google Shape;1140;p69"/>
          <p:cNvSpPr/>
          <p:nvPr/>
        </p:nvSpPr>
        <p:spPr>
          <a:xfrm rot="5400000">
            <a:off x="7909988" y="23548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69"/>
          <p:cNvSpPr/>
          <p:nvPr/>
        </p:nvSpPr>
        <p:spPr>
          <a:xfrm>
            <a:off x="7675400" y="289665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2" name="Google Shape;1142;p69"/>
          <p:cNvSpPr/>
          <p:nvPr/>
        </p:nvSpPr>
        <p:spPr>
          <a:xfrm rot="10800000">
            <a:off x="7046238" y="30275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3" name="Google Shape;1143;p69"/>
          <p:cNvGrpSpPr/>
          <p:nvPr/>
        </p:nvGrpSpPr>
        <p:grpSpPr>
          <a:xfrm>
            <a:off x="5308186" y="2507037"/>
            <a:ext cx="1605426" cy="1406979"/>
            <a:chOff x="4649275" y="2360950"/>
            <a:chExt cx="2010300" cy="1728900"/>
          </a:xfrm>
        </p:grpSpPr>
        <p:pic>
          <p:nvPicPr>
            <p:cNvPr id="1144" name="Google Shape;1144;p6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79175" y="2422075"/>
              <a:ext cx="1908750" cy="155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5" name="Google Shape;1145;p69"/>
            <p:cNvSpPr/>
            <p:nvPr/>
          </p:nvSpPr>
          <p:spPr>
            <a:xfrm>
              <a:off x="4649275" y="2360950"/>
              <a:ext cx="2010300" cy="17289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46" name="Google Shape;1146;p69"/>
          <p:cNvSpPr txBox="1"/>
          <p:nvPr/>
        </p:nvSpPr>
        <p:spPr>
          <a:xfrm>
            <a:off x="5253925" y="39633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CLTS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52" name="Google Shape;1152;p7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153" name="Google Shape;1153;p70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1154" name="Google Shape;115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44979">
            <a:off x="4080548" y="482549"/>
            <a:ext cx="539692" cy="674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5" name="Google Shape;1155;p70"/>
          <p:cNvGrpSpPr/>
          <p:nvPr/>
        </p:nvGrpSpPr>
        <p:grpSpPr>
          <a:xfrm>
            <a:off x="3107800" y="884425"/>
            <a:ext cx="950700" cy="933300"/>
            <a:chOff x="5739675" y="546050"/>
            <a:chExt cx="950700" cy="933300"/>
          </a:xfrm>
        </p:grpSpPr>
        <p:sp>
          <p:nvSpPr>
            <p:cNvPr id="1156" name="Google Shape;1156;p70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57" name="Google Shape;1157;p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8" name="Google Shape;1158;p70"/>
          <p:cNvSpPr/>
          <p:nvPr/>
        </p:nvSpPr>
        <p:spPr>
          <a:xfrm>
            <a:off x="2474388" y="121171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9" name="Google Shape;1159;p70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160" name="Google Shape;1160;p70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61" name="Google Shape;1161;p7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2" name="Google Shape;1162;p70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3" name="Google Shape;1163;p70"/>
          <p:cNvPicPr preferRelativeResize="0"/>
          <p:nvPr/>
        </p:nvPicPr>
        <p:blipFill rotWithShape="1">
          <a:blip r:embed="rId7">
            <a:alphaModFix/>
          </a:blip>
          <a:srcRect b="5551" l="10574" r="10566" t="49457"/>
          <a:stretch/>
        </p:blipFill>
        <p:spPr>
          <a:xfrm>
            <a:off x="4907125" y="1096175"/>
            <a:ext cx="1168126" cy="4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70"/>
          <p:cNvPicPr preferRelativeResize="0"/>
          <p:nvPr/>
        </p:nvPicPr>
        <p:blipFill rotWithShape="1">
          <a:blip r:embed="rId7">
            <a:alphaModFix/>
          </a:blip>
          <a:srcRect b="51030" l="11650" r="9893" t="0"/>
          <a:stretch/>
        </p:blipFill>
        <p:spPr>
          <a:xfrm>
            <a:off x="4716425" y="459475"/>
            <a:ext cx="1199525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3419">
            <a:off x="4231798" y="1187249"/>
            <a:ext cx="539692" cy="6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8725" y="1606225"/>
            <a:ext cx="3522598" cy="4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70"/>
          <p:cNvSpPr/>
          <p:nvPr/>
        </p:nvSpPr>
        <p:spPr>
          <a:xfrm>
            <a:off x="4863425" y="1606175"/>
            <a:ext cx="3553200" cy="45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8" name="Google Shape;1168;p70"/>
          <p:cNvSpPr txBox="1"/>
          <p:nvPr/>
        </p:nvSpPr>
        <p:spPr>
          <a:xfrm>
            <a:off x="5783063" y="2030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Counterexample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9" name="Google Shape;1169;p70"/>
          <p:cNvSpPr/>
          <p:nvPr/>
        </p:nvSpPr>
        <p:spPr>
          <a:xfrm rot="5400000">
            <a:off x="7909988" y="23548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70"/>
          <p:cNvSpPr/>
          <p:nvPr/>
        </p:nvSpPr>
        <p:spPr>
          <a:xfrm>
            <a:off x="7675400" y="289665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1" name="Google Shape;1171;p70"/>
          <p:cNvSpPr/>
          <p:nvPr/>
        </p:nvSpPr>
        <p:spPr>
          <a:xfrm rot="10800000">
            <a:off x="7046238" y="30275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2" name="Google Shape;1172;p70"/>
          <p:cNvGrpSpPr/>
          <p:nvPr/>
        </p:nvGrpSpPr>
        <p:grpSpPr>
          <a:xfrm>
            <a:off x="5308186" y="2507037"/>
            <a:ext cx="1605426" cy="1406979"/>
            <a:chOff x="4649275" y="2360950"/>
            <a:chExt cx="2010300" cy="1728900"/>
          </a:xfrm>
        </p:grpSpPr>
        <p:pic>
          <p:nvPicPr>
            <p:cNvPr id="1173" name="Google Shape;1173;p7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79175" y="2422075"/>
              <a:ext cx="1908750" cy="155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4" name="Google Shape;1174;p70"/>
            <p:cNvSpPr/>
            <p:nvPr/>
          </p:nvSpPr>
          <p:spPr>
            <a:xfrm>
              <a:off x="4649275" y="2360950"/>
              <a:ext cx="2010300" cy="17289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75" name="Google Shape;1175;p70"/>
          <p:cNvSpPr txBox="1"/>
          <p:nvPr/>
        </p:nvSpPr>
        <p:spPr>
          <a:xfrm>
            <a:off x="5253925" y="39633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CLTS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6" name="Google Shape;1176;p70"/>
          <p:cNvSpPr/>
          <p:nvPr/>
        </p:nvSpPr>
        <p:spPr>
          <a:xfrm rot="10800000">
            <a:off x="4679013" y="30275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70"/>
          <p:cNvSpPr/>
          <p:nvPr/>
        </p:nvSpPr>
        <p:spPr>
          <a:xfrm>
            <a:off x="3580675" y="289665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Colorator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83" name="Google Shape;1183;p7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 for         </a:t>
            </a:r>
            <a:endParaRPr b="1" sz="1800"/>
          </a:p>
        </p:txBody>
      </p:sp>
      <p:sp>
        <p:nvSpPr>
          <p:cNvPr id="1184" name="Google Shape;1184;p71"/>
          <p:cNvSpPr/>
          <p:nvPr/>
        </p:nvSpPr>
        <p:spPr>
          <a:xfrm>
            <a:off x="6587925" y="37650"/>
            <a:ext cx="414600" cy="255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3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1185" name="Google Shape;118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44979">
            <a:off x="4080548" y="482549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71"/>
          <p:cNvSpPr txBox="1"/>
          <p:nvPr/>
        </p:nvSpPr>
        <p:spPr>
          <a:xfrm>
            <a:off x="437771" y="3766500"/>
            <a:ext cx="2404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Colored 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87" name="Google Shape;1187;p71"/>
          <p:cNvGrpSpPr/>
          <p:nvPr/>
        </p:nvGrpSpPr>
        <p:grpSpPr>
          <a:xfrm>
            <a:off x="3107800" y="884425"/>
            <a:ext cx="950700" cy="933300"/>
            <a:chOff x="5739675" y="546050"/>
            <a:chExt cx="950700" cy="933300"/>
          </a:xfrm>
        </p:grpSpPr>
        <p:sp>
          <p:nvSpPr>
            <p:cNvPr id="1188" name="Google Shape;1188;p71"/>
            <p:cNvSpPr/>
            <p:nvPr/>
          </p:nvSpPr>
          <p:spPr>
            <a:xfrm>
              <a:off x="5739675" y="546050"/>
              <a:ext cx="950700" cy="933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89" name="Google Shape;1189;p7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8325" y="598848"/>
              <a:ext cx="833400" cy="8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0" name="Google Shape;1190;p71"/>
          <p:cNvSpPr/>
          <p:nvPr/>
        </p:nvSpPr>
        <p:spPr>
          <a:xfrm>
            <a:off x="2474388" y="121171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1" name="Google Shape;1191;p71"/>
          <p:cNvGrpSpPr/>
          <p:nvPr/>
        </p:nvGrpSpPr>
        <p:grpSpPr>
          <a:xfrm>
            <a:off x="642525" y="1005265"/>
            <a:ext cx="1744200" cy="647700"/>
            <a:chOff x="994075" y="3792527"/>
            <a:chExt cx="1744200" cy="647700"/>
          </a:xfrm>
        </p:grpSpPr>
        <p:sp>
          <p:nvSpPr>
            <p:cNvPr id="1192" name="Google Shape;1192;p71"/>
            <p:cNvSpPr/>
            <p:nvPr/>
          </p:nvSpPr>
          <p:spPr>
            <a:xfrm>
              <a:off x="994075" y="3792527"/>
              <a:ext cx="1744200" cy="647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93" name="Google Shape;1193;p7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8450" y="3865027"/>
              <a:ext cx="1605891" cy="5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4" name="Google Shape;1194;p71"/>
          <p:cNvSpPr txBox="1"/>
          <p:nvPr/>
        </p:nvSpPr>
        <p:spPr>
          <a:xfrm>
            <a:off x="657663" y="1606213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SVL Script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5" name="Google Shape;1195;p71"/>
          <p:cNvPicPr preferRelativeResize="0"/>
          <p:nvPr/>
        </p:nvPicPr>
        <p:blipFill rotWithShape="1">
          <a:blip r:embed="rId7">
            <a:alphaModFix/>
          </a:blip>
          <a:srcRect b="5551" l="10574" r="10566" t="49457"/>
          <a:stretch/>
        </p:blipFill>
        <p:spPr>
          <a:xfrm>
            <a:off x="4907125" y="1096175"/>
            <a:ext cx="1168126" cy="4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71"/>
          <p:cNvPicPr preferRelativeResize="0"/>
          <p:nvPr/>
        </p:nvPicPr>
        <p:blipFill rotWithShape="1">
          <a:blip r:embed="rId7">
            <a:alphaModFix/>
          </a:blip>
          <a:srcRect b="51030" l="11650" r="9893" t="0"/>
          <a:stretch/>
        </p:blipFill>
        <p:spPr>
          <a:xfrm>
            <a:off x="4716425" y="459475"/>
            <a:ext cx="1199525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3419">
            <a:off x="4231798" y="1187249"/>
            <a:ext cx="539692" cy="6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8725" y="1606225"/>
            <a:ext cx="3522598" cy="4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71"/>
          <p:cNvSpPr/>
          <p:nvPr/>
        </p:nvSpPr>
        <p:spPr>
          <a:xfrm>
            <a:off x="4863425" y="1606175"/>
            <a:ext cx="3553200" cy="45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0" name="Google Shape;1200;p71"/>
          <p:cNvSpPr txBox="1"/>
          <p:nvPr/>
        </p:nvSpPr>
        <p:spPr>
          <a:xfrm>
            <a:off x="5783063" y="20300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Counterexample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1" name="Google Shape;1201;p71"/>
          <p:cNvSpPr/>
          <p:nvPr/>
        </p:nvSpPr>
        <p:spPr>
          <a:xfrm rot="5400000">
            <a:off x="7909988" y="23548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71"/>
          <p:cNvSpPr/>
          <p:nvPr/>
        </p:nvSpPr>
        <p:spPr>
          <a:xfrm>
            <a:off x="7675400" y="289665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3" name="Google Shape;1203;p71"/>
          <p:cNvSpPr/>
          <p:nvPr/>
        </p:nvSpPr>
        <p:spPr>
          <a:xfrm rot="10800000">
            <a:off x="7046238" y="30275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4" name="Google Shape;1204;p71"/>
          <p:cNvGrpSpPr/>
          <p:nvPr/>
        </p:nvGrpSpPr>
        <p:grpSpPr>
          <a:xfrm>
            <a:off x="5308186" y="2507037"/>
            <a:ext cx="1605426" cy="1406979"/>
            <a:chOff x="4649275" y="2360950"/>
            <a:chExt cx="2010300" cy="1728900"/>
          </a:xfrm>
        </p:grpSpPr>
        <p:pic>
          <p:nvPicPr>
            <p:cNvPr id="1205" name="Google Shape;1205;p7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79175" y="2422075"/>
              <a:ext cx="1908750" cy="155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6" name="Google Shape;1206;p71"/>
            <p:cNvSpPr/>
            <p:nvPr/>
          </p:nvSpPr>
          <p:spPr>
            <a:xfrm>
              <a:off x="4649275" y="2360950"/>
              <a:ext cx="2010300" cy="17289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07" name="Google Shape;1207;p71"/>
          <p:cNvSpPr txBox="1"/>
          <p:nvPr/>
        </p:nvSpPr>
        <p:spPr>
          <a:xfrm>
            <a:off x="5253925" y="3963338"/>
            <a:ext cx="1713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CLTS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8" name="Google Shape;1208;p71"/>
          <p:cNvSpPr/>
          <p:nvPr/>
        </p:nvSpPr>
        <p:spPr>
          <a:xfrm rot="10800000">
            <a:off x="4679013" y="30275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71"/>
          <p:cNvSpPr/>
          <p:nvPr/>
        </p:nvSpPr>
        <p:spPr>
          <a:xfrm>
            <a:off x="3580675" y="2896650"/>
            <a:ext cx="965700" cy="54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Colorator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10" name="Google Shape;1210;p71"/>
          <p:cNvGrpSpPr/>
          <p:nvPr/>
        </p:nvGrpSpPr>
        <p:grpSpPr>
          <a:xfrm>
            <a:off x="489525" y="2567400"/>
            <a:ext cx="2301300" cy="1199100"/>
            <a:chOff x="489550" y="2764250"/>
            <a:chExt cx="2301300" cy="1199100"/>
          </a:xfrm>
        </p:grpSpPr>
        <p:sp>
          <p:nvSpPr>
            <p:cNvPr id="1211" name="Google Shape;1211;p71"/>
            <p:cNvSpPr/>
            <p:nvPr/>
          </p:nvSpPr>
          <p:spPr>
            <a:xfrm>
              <a:off x="489550" y="2764250"/>
              <a:ext cx="2301300" cy="1199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12" name="Google Shape;1212;p7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81788" y="2804175"/>
              <a:ext cx="2116832" cy="11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3" name="Google Shape;1213;p71"/>
          <p:cNvSpPr/>
          <p:nvPr/>
        </p:nvSpPr>
        <p:spPr>
          <a:xfrm rot="10800000">
            <a:off x="2937500" y="3027588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Research Questions</a:t>
            </a:r>
            <a:endParaRPr b="1" sz="1800"/>
          </a:p>
        </p:txBody>
      </p:sp>
      <p:sp>
        <p:nvSpPr>
          <p:cNvPr id="129" name="Google Shape;129;p18"/>
          <p:cNvSpPr txBox="1"/>
          <p:nvPr/>
        </p:nvSpPr>
        <p:spPr>
          <a:xfrm>
            <a:off x="727650" y="683150"/>
            <a:ext cx="76887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What if you do not know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how to write BPMN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What if you do not want to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spend time designing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your BPMN process graphically?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How can you be sure that your BPMN process is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syntactically/semantically correct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How can you be sure that your BPMN process has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 expected behaviour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?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19" name="Google Shape;1219;p7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Tool – Presentation &amp; Experiments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descr="This video presents the GIVUP tool, which aims at generating and verifying BPMN processes according to LTL properties." id="1220" name="Google Shape;1220;p72" title="GIVUP: GeneratIon and Verification of Underspecified Process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25" y="378975"/>
            <a:ext cx="7030950" cy="39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26" name="Google Shape;1226;p7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Presentation &amp; Experiments</a:t>
            </a:r>
            <a:endParaRPr b="1" sz="1800"/>
          </a:p>
        </p:txBody>
      </p:sp>
      <p:pic>
        <p:nvPicPr>
          <p:cNvPr id="1227" name="Google Shape;122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75" y="1337700"/>
            <a:ext cx="6420923" cy="297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0700" y="482079"/>
            <a:ext cx="4798099" cy="12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34" name="Google Shape;1234;p7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Tool – Presentation &amp; Experiments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235" name="Google Shape;123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75" y="1334151"/>
            <a:ext cx="7600827" cy="227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4"/>
          <p:cNvSpPr txBox="1"/>
          <p:nvPr/>
        </p:nvSpPr>
        <p:spPr>
          <a:xfrm>
            <a:off x="771600" y="512875"/>
            <a:ext cx="74268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The LTL property is </a:t>
            </a:r>
            <a:r>
              <a:rPr b="1" lang="fr" sz="1800">
                <a:solidFill>
                  <a:srgbClr val="FF0000"/>
                </a:solidFill>
              </a:rPr>
              <a:t>correctly generated in 100%</a:t>
            </a:r>
            <a:r>
              <a:rPr lang="fr" sz="1800">
                <a:solidFill>
                  <a:srgbClr val="1A1A1A"/>
                </a:solidFill>
              </a:rPr>
              <a:t>.</a:t>
            </a:r>
            <a:br>
              <a:rPr lang="fr" sz="1800">
                <a:solidFill>
                  <a:srgbClr val="1A1A1A"/>
                </a:solidFill>
              </a:rPr>
            </a:br>
            <a:r>
              <a:rPr lang="fr" sz="1800">
                <a:solidFill>
                  <a:srgbClr val="1A1A1A"/>
                </a:solidFill>
              </a:rPr>
              <a:t>Necessary otherwise the verification makes no sense.</a:t>
            </a:r>
            <a:endParaRPr sz="1800">
              <a:solidFill>
                <a:srgbClr val="1A1A1A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42" name="Google Shape;1242;p7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Tool – Presentation &amp; Experiments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243" name="Google Shape;124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75" y="1334151"/>
            <a:ext cx="7600827" cy="227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75"/>
          <p:cNvSpPr txBox="1"/>
          <p:nvPr/>
        </p:nvSpPr>
        <p:spPr>
          <a:xfrm>
            <a:off x="771600" y="512875"/>
            <a:ext cx="74268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The LTL property is </a:t>
            </a:r>
            <a:r>
              <a:rPr b="1" lang="fr" sz="1800">
                <a:solidFill>
                  <a:srgbClr val="FF0000"/>
                </a:solidFill>
              </a:rPr>
              <a:t>correctly generated in 100%</a:t>
            </a:r>
            <a:r>
              <a:rPr lang="fr" sz="1800">
                <a:solidFill>
                  <a:srgbClr val="1A1A1A"/>
                </a:solidFill>
              </a:rPr>
              <a:t>.</a:t>
            </a:r>
            <a:br>
              <a:rPr lang="fr" sz="1800">
                <a:solidFill>
                  <a:srgbClr val="1A1A1A"/>
                </a:solidFill>
              </a:rPr>
            </a:br>
            <a:r>
              <a:rPr lang="fr" sz="1800">
                <a:solidFill>
                  <a:srgbClr val="1A1A1A"/>
                </a:solidFill>
              </a:rPr>
              <a:t>Necessary otherwise the verification makes no sense.</a:t>
            </a:r>
            <a:endParaRPr sz="1800">
              <a:solidFill>
                <a:srgbClr val="1A1A1A"/>
              </a:solidFill>
            </a:endParaRPr>
          </a:p>
        </p:txBody>
      </p:sp>
      <p:sp>
        <p:nvSpPr>
          <p:cNvPr id="1245" name="Google Shape;1245;p75"/>
          <p:cNvSpPr/>
          <p:nvPr/>
        </p:nvSpPr>
        <p:spPr>
          <a:xfrm>
            <a:off x="5175475" y="3250575"/>
            <a:ext cx="1125600" cy="330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75"/>
          <p:cNvSpPr/>
          <p:nvPr/>
        </p:nvSpPr>
        <p:spPr>
          <a:xfrm>
            <a:off x="6301075" y="3116575"/>
            <a:ext cx="999300" cy="46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75"/>
          <p:cNvSpPr/>
          <p:nvPr/>
        </p:nvSpPr>
        <p:spPr>
          <a:xfrm>
            <a:off x="7300375" y="2962575"/>
            <a:ext cx="1038900" cy="618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75"/>
          <p:cNvSpPr/>
          <p:nvPr/>
        </p:nvSpPr>
        <p:spPr>
          <a:xfrm rot="5400000">
            <a:off x="6677475" y="2168200"/>
            <a:ext cx="186600" cy="3190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75"/>
          <p:cNvSpPr txBox="1"/>
          <p:nvPr/>
        </p:nvSpPr>
        <p:spPr>
          <a:xfrm>
            <a:off x="5022375" y="3856750"/>
            <a:ext cx="34968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Starts getting (very) long on LTSs with millions of states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55" name="Google Shape;1255;p7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Conclusion</a:t>
            </a:r>
            <a:endParaRPr b="1" sz="1800"/>
          </a:p>
        </p:txBody>
      </p:sp>
      <p:sp>
        <p:nvSpPr>
          <p:cNvPr id="1256" name="Google Shape;1256;p76"/>
          <p:cNvSpPr txBox="1"/>
          <p:nvPr/>
        </p:nvSpPr>
        <p:spPr>
          <a:xfrm>
            <a:off x="727650" y="541275"/>
            <a:ext cx="7688700" cy="3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In this work, we proposed 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9 steps approach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aiming at automatically designing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 and semantically correct BPMN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processes from 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textual description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of the requirements.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 main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perspectives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of this work are: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Support unbalanced workflows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Make use of more recent versions of GPT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Diversify supported LTL properties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Enrich the training dataset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Enlarge the supported BPMN syntax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0" l="13472" r="14636" t="0"/>
          <a:stretch/>
        </p:blipFill>
        <p:spPr>
          <a:xfrm>
            <a:off x="1531138" y="716371"/>
            <a:ext cx="496541" cy="63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5087" y="527549"/>
            <a:ext cx="1465062" cy="10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6">
            <a:alphaModFix/>
          </a:blip>
          <a:srcRect b="0" l="0" r="2505" t="0"/>
          <a:stretch/>
        </p:blipFill>
        <p:spPr>
          <a:xfrm>
            <a:off x="7329439" y="664905"/>
            <a:ext cx="1011925" cy="74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7">
            <a:alphaModFix/>
          </a:blip>
          <a:srcRect b="6814" l="0" r="0" t="7252"/>
          <a:stretch/>
        </p:blipFill>
        <p:spPr>
          <a:xfrm>
            <a:off x="5195916" y="580790"/>
            <a:ext cx="1287751" cy="91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3198" y="603862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6708" y="612156"/>
            <a:ext cx="539692" cy="6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753625" y="870550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1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208125" y="89666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0" l="13472" r="14636" t="0"/>
          <a:stretch/>
        </p:blipFill>
        <p:spPr>
          <a:xfrm>
            <a:off x="1531138" y="716371"/>
            <a:ext cx="496541" cy="63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5087" y="527549"/>
            <a:ext cx="1465062" cy="10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6">
            <a:alphaModFix/>
          </a:blip>
          <a:srcRect b="0" l="0" r="2505" t="0"/>
          <a:stretch/>
        </p:blipFill>
        <p:spPr>
          <a:xfrm>
            <a:off x="7329439" y="664905"/>
            <a:ext cx="1011925" cy="74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7">
            <a:alphaModFix/>
          </a:blip>
          <a:srcRect b="6814" l="0" r="0" t="7252"/>
          <a:stretch/>
        </p:blipFill>
        <p:spPr>
          <a:xfrm>
            <a:off x="5195916" y="580790"/>
            <a:ext cx="1287751" cy="91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3198" y="603862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6708" y="612156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0" l="13472" r="14636" t="0"/>
          <a:stretch/>
        </p:blipFill>
        <p:spPr>
          <a:xfrm>
            <a:off x="1556275" y="2069391"/>
            <a:ext cx="490834" cy="66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4662" y="1873800"/>
            <a:ext cx="1448223" cy="10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4164" y="1961430"/>
            <a:ext cx="533488" cy="69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8933" y="1915853"/>
            <a:ext cx="1746392" cy="9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/>
          <p:nvPr/>
        </p:nvSpPr>
        <p:spPr>
          <a:xfrm>
            <a:off x="753625" y="870550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1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753625" y="2235050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2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222625" y="2261125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2208125" y="89666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4">
            <a:alphaModFix/>
          </a:blip>
          <a:srcRect b="0" l="13472" r="14636" t="0"/>
          <a:stretch/>
        </p:blipFill>
        <p:spPr>
          <a:xfrm>
            <a:off x="1531138" y="716371"/>
            <a:ext cx="496541" cy="63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5087" y="527549"/>
            <a:ext cx="1465062" cy="10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6">
            <a:alphaModFix/>
          </a:blip>
          <a:srcRect b="0" l="0" r="2505" t="0"/>
          <a:stretch/>
        </p:blipFill>
        <p:spPr>
          <a:xfrm>
            <a:off x="7329439" y="664905"/>
            <a:ext cx="1011925" cy="74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7">
            <a:alphaModFix/>
          </a:blip>
          <a:srcRect b="6814" l="0" r="0" t="7252"/>
          <a:stretch/>
        </p:blipFill>
        <p:spPr>
          <a:xfrm>
            <a:off x="5195916" y="580790"/>
            <a:ext cx="1287751" cy="91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3198" y="603862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6708" y="612156"/>
            <a:ext cx="539692" cy="67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 b="0" l="13472" r="14636" t="0"/>
          <a:stretch/>
        </p:blipFill>
        <p:spPr>
          <a:xfrm>
            <a:off x="1556275" y="2069391"/>
            <a:ext cx="490834" cy="66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4662" y="1873800"/>
            <a:ext cx="1448223" cy="10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4164" y="1961430"/>
            <a:ext cx="533488" cy="69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8933" y="1915853"/>
            <a:ext cx="1746392" cy="9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>
            <a:off x="753625" y="870550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1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753625" y="2235050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2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6">
            <a:alphaModFix/>
          </a:blip>
          <a:srcRect b="0" l="0" r="2505" t="0"/>
          <a:stretch/>
        </p:blipFill>
        <p:spPr>
          <a:xfrm>
            <a:off x="1642213" y="3282422"/>
            <a:ext cx="630693" cy="4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0788" y="3931400"/>
            <a:ext cx="833525" cy="4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753625" y="3637225"/>
            <a:ext cx="439500" cy="330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3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2222625" y="2261125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2208125" y="896663"/>
            <a:ext cx="496500" cy="27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30375" y="3296713"/>
            <a:ext cx="1011925" cy="10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/>
          <p:nvPr/>
        </p:nvSpPr>
        <p:spPr>
          <a:xfrm rot="895082">
            <a:off x="2604122" y="3407029"/>
            <a:ext cx="496432" cy="27877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 rot="-652112">
            <a:off x="2604146" y="3975703"/>
            <a:ext cx="496404" cy="27859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614" y="3453555"/>
            <a:ext cx="533488" cy="69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0426" y="3237729"/>
            <a:ext cx="1694824" cy="11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